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4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6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7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72" r:id="rId4"/>
    <p:sldMasterId id="2147483762" r:id="rId5"/>
    <p:sldMasterId id="2147483723" r:id="rId6"/>
    <p:sldMasterId id="2147483665" r:id="rId7"/>
    <p:sldMasterId id="2147483686" r:id="rId8"/>
    <p:sldMasterId id="2147483695" r:id="rId9"/>
    <p:sldMasterId id="2147483746" r:id="rId10"/>
  </p:sldMasterIdLst>
  <p:sldIdLst>
    <p:sldId id="327" r:id="rId11"/>
    <p:sldId id="302" r:id="rId12"/>
    <p:sldId id="303" r:id="rId13"/>
    <p:sldId id="304" r:id="rId14"/>
    <p:sldId id="314" r:id="rId15"/>
    <p:sldId id="305" r:id="rId16"/>
    <p:sldId id="322" r:id="rId17"/>
    <p:sldId id="323" r:id="rId18"/>
    <p:sldId id="288" r:id="rId19"/>
    <p:sldId id="369" r:id="rId20"/>
    <p:sldId id="370" r:id="rId21"/>
    <p:sldId id="371" r:id="rId22"/>
    <p:sldId id="373" r:id="rId23"/>
    <p:sldId id="372" r:id="rId24"/>
    <p:sldId id="306" r:id="rId25"/>
    <p:sldId id="307" r:id="rId26"/>
    <p:sldId id="308" r:id="rId27"/>
    <p:sldId id="309" r:id="rId28"/>
    <p:sldId id="357" r:id="rId29"/>
    <p:sldId id="360" r:id="rId30"/>
    <p:sldId id="359" r:id="rId31"/>
    <p:sldId id="361" r:id="rId32"/>
    <p:sldId id="363" r:id="rId33"/>
    <p:sldId id="376" r:id="rId34"/>
    <p:sldId id="378" r:id="rId35"/>
    <p:sldId id="368" r:id="rId36"/>
    <p:sldId id="375" r:id="rId37"/>
    <p:sldId id="374" r:id="rId38"/>
    <p:sldId id="377" r:id="rId39"/>
    <p:sldId id="364" r:id="rId40"/>
    <p:sldId id="344" r:id="rId41"/>
    <p:sldId id="345" r:id="rId42"/>
    <p:sldId id="331" r:id="rId43"/>
    <p:sldId id="325" r:id="rId44"/>
    <p:sldId id="326" r:id="rId45"/>
  </p:sldIdLst>
  <p:sldSz cx="9144000" cy="5143500" type="screen16x9"/>
  <p:notesSz cx="7077075" cy="9363075"/>
  <p:embeddedFontLst>
    <p:embeddedFont>
      <p:font typeface="Calibri" panose="020F0502020204030204" pitchFamily="34" charset="0"/>
      <p:regular r:id="rId46"/>
      <p:bold r:id="rId47"/>
      <p:italic r:id="rId48"/>
      <p:boldItalic r:id="rId49"/>
    </p:embeddedFont>
    <p:embeddedFont>
      <p:font typeface="Overpass" panose="00000500000000000000" pitchFamily="2" charset="0"/>
      <p:regular r:id="rId50"/>
      <p:bold r:id="rId51"/>
      <p:italic r:id="rId52"/>
      <p:boldItalic r:id="rId53"/>
    </p:embeddedFont>
    <p:embeddedFont>
      <p:font typeface="Overpass Light" panose="00000400000000000000" pitchFamily="2" charset="0"/>
      <p:regular r:id="rId54"/>
      <p:italic r:id="rId55"/>
    </p:embeddedFont>
    <p:embeddedFont>
      <p:font typeface="Overpass SemiBold" panose="00000700000000000000" pitchFamily="2" charset="0"/>
      <p:regular r:id="rId56"/>
      <p:bold r:id="rId57"/>
      <p:italic r:id="rId58"/>
      <p:boldItalic r:id="rId5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uverture générale" id="{2231E163-9AD0-1C43-A6ED-4152EA89550F}">
          <p14:sldIdLst>
            <p14:sldId id="327"/>
            <p14:sldId id="302"/>
            <p14:sldId id="303"/>
            <p14:sldId id="304"/>
            <p14:sldId id="314"/>
            <p14:sldId id="305"/>
            <p14:sldId id="322"/>
            <p14:sldId id="323"/>
          </p14:sldIdLst>
        </p14:section>
        <p14:section name="Table des matières" id="{D6F61CE2-ADCE-1441-BC2E-3BF8BE74947D}">
          <p14:sldIdLst>
            <p14:sldId id="288"/>
          </p14:sldIdLst>
        </p14:section>
        <p14:section name="Plan communication - En bref" id="{115E20F2-EB63-45F7-A2C5-E1CA8F84ACC4}">
          <p14:sldIdLst>
            <p14:sldId id="369"/>
            <p14:sldId id="370"/>
            <p14:sldId id="371"/>
            <p14:sldId id="373"/>
            <p14:sldId id="372"/>
          </p14:sldIdLst>
        </p14:section>
        <p14:section name="Intercalaires" id="{F579733A-EBD6-C642-960E-9588AEC6513A}">
          <p14:sldIdLst>
            <p14:sldId id="306"/>
            <p14:sldId id="307"/>
            <p14:sldId id="308"/>
            <p14:sldId id="309"/>
          </p14:sldIdLst>
        </p14:section>
        <p14:section name="Plan comm / Contenus - Détails" id="{CF941495-CF6C-493D-8A88-8819548F3344}">
          <p14:sldIdLst>
            <p14:sldId id="357"/>
            <p14:sldId id="360"/>
            <p14:sldId id="359"/>
            <p14:sldId id="361"/>
            <p14:sldId id="363"/>
            <p14:sldId id="376"/>
            <p14:sldId id="378"/>
            <p14:sldId id="368"/>
            <p14:sldId id="375"/>
            <p14:sldId id="374"/>
            <p14:sldId id="377"/>
            <p14:sldId id="364"/>
          </p14:sldIdLst>
        </p14:section>
        <p14:section name="Graphiques et tableaux" id="{43CD2182-49D9-1340-8D60-C46657114566}">
          <p14:sldIdLst>
            <p14:sldId id="344"/>
            <p14:sldId id="345"/>
            <p14:sldId id="331"/>
          </p14:sldIdLst>
        </p14:section>
        <p14:section name="Clôture" id="{005B3E3C-A2A4-BE42-9548-12A831C60F5B}">
          <p14:sldIdLst>
            <p14:sldId id="325"/>
            <p14:sldId id="32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D9D9"/>
    <a:srgbClr val="E30513"/>
    <a:srgbClr val="EFEF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48"/>
    <p:restoredTop sz="94674"/>
  </p:normalViewPr>
  <p:slideViewPr>
    <p:cSldViewPr snapToGrid="0" snapToObjects="1">
      <p:cViewPr varScale="1">
        <p:scale>
          <a:sx n="147" d="100"/>
          <a:sy n="147" d="100"/>
        </p:scale>
        <p:origin x="162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font" Target="fonts/font2.fntdata"/><Relationship Id="rId50" Type="http://schemas.openxmlformats.org/officeDocument/2006/relationships/font" Target="fonts/font5.fntdata"/><Relationship Id="rId55" Type="http://schemas.openxmlformats.org/officeDocument/2006/relationships/font" Target="fonts/font10.fntdata"/><Relationship Id="rId63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9" Type="http://schemas.openxmlformats.org/officeDocument/2006/relationships/slide" Target="slides/slide19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53" Type="http://schemas.openxmlformats.org/officeDocument/2006/relationships/font" Target="fonts/font8.fntdata"/><Relationship Id="rId58" Type="http://schemas.openxmlformats.org/officeDocument/2006/relationships/font" Target="fonts/font13.fntdata"/><Relationship Id="rId5" Type="http://schemas.openxmlformats.org/officeDocument/2006/relationships/slideMaster" Target="slideMasters/slideMaster2.xml"/><Relationship Id="rId61" Type="http://schemas.openxmlformats.org/officeDocument/2006/relationships/viewProps" Target="viewProps.xml"/><Relationship Id="rId19" Type="http://schemas.openxmlformats.org/officeDocument/2006/relationships/slide" Target="slides/slide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font" Target="fonts/font3.fntdata"/><Relationship Id="rId56" Type="http://schemas.openxmlformats.org/officeDocument/2006/relationships/font" Target="fonts/font11.fntdata"/><Relationship Id="rId8" Type="http://schemas.openxmlformats.org/officeDocument/2006/relationships/slideMaster" Target="slideMasters/slideMaster5.xml"/><Relationship Id="rId51" Type="http://schemas.openxmlformats.org/officeDocument/2006/relationships/font" Target="fonts/font6.fntdata"/><Relationship Id="rId3" Type="http://schemas.openxmlformats.org/officeDocument/2006/relationships/customXml" Target="../customXml/item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font" Target="fonts/font1.fntdata"/><Relationship Id="rId59" Type="http://schemas.openxmlformats.org/officeDocument/2006/relationships/font" Target="fonts/font14.fntdata"/><Relationship Id="rId20" Type="http://schemas.openxmlformats.org/officeDocument/2006/relationships/slide" Target="slides/slide10.xml"/><Relationship Id="rId41" Type="http://schemas.openxmlformats.org/officeDocument/2006/relationships/slide" Target="slides/slide31.xml"/><Relationship Id="rId54" Type="http://schemas.openxmlformats.org/officeDocument/2006/relationships/font" Target="fonts/font9.fntdata"/><Relationship Id="rId62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font" Target="fonts/font4.fntdata"/><Relationship Id="rId57" Type="http://schemas.openxmlformats.org/officeDocument/2006/relationships/font" Target="fonts/font12.fntdata"/><Relationship Id="rId10" Type="http://schemas.openxmlformats.org/officeDocument/2006/relationships/slideMaster" Target="slideMasters/slideMaster7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52" Type="http://schemas.openxmlformats.org/officeDocument/2006/relationships/font" Target="fonts/font7.fntdata"/><Relationship Id="rId6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520696276562797"/>
          <c:y val="0.11561670008022629"/>
          <c:w val="0.52958607446874406"/>
          <c:h val="0.74380849029753615"/>
        </c:manualLayout>
      </c:layout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spPr>
            <a:ln>
              <a:noFill/>
            </a:ln>
            <a:scene3d>
              <a:camera prst="orthographicFront"/>
              <a:lightRig rig="threePt" dir="t"/>
            </a:scene3d>
          </c:spPr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1-4D73-C84A-8B34-63486E149DB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3-4D73-C84A-8B34-63486E149DB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5-4D73-C84A-8B34-63486E149DB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7-4D73-C84A-8B34-63486E149DB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Overpass" pitchFamily="2" charset="77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Feuil1!$A$2:$A$5</c:f>
              <c:strCache>
                <c:ptCount val="4"/>
                <c:pt idx="0">
                  <c:v>1er trim.</c:v>
                </c:pt>
                <c:pt idx="1">
                  <c:v>2e trim.</c:v>
                </c:pt>
                <c:pt idx="2">
                  <c:v>3e trim.</c:v>
                </c:pt>
                <c:pt idx="3">
                  <c:v>4e trim.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D73-C84A-8B34-63486E149DB3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3265635774976412"/>
          <c:y val="0.93960423789490477"/>
          <c:w val="0.55212027942894593"/>
          <c:h val="6.039576210509522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Overpass" pitchFamily="2" charset="77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397-E24B-9BEA-A538C260B269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Série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397-E24B-9BEA-A538C260B269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Série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397-E24B-9BEA-A538C260B2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57640751"/>
        <c:axId val="559951919"/>
      </c:barChart>
      <c:catAx>
        <c:axId val="5576407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Overpass" pitchFamily="2" charset="77"/>
                <a:ea typeface="+mn-ea"/>
                <a:cs typeface="+mn-cs"/>
              </a:defRPr>
            </a:pPr>
            <a:endParaRPr lang="fr-FR"/>
          </a:p>
        </c:txPr>
        <c:crossAx val="559951919"/>
        <c:crosses val="autoZero"/>
        <c:auto val="1"/>
        <c:lblAlgn val="ctr"/>
        <c:lblOffset val="100"/>
        <c:noMultiLvlLbl val="0"/>
      </c:catAx>
      <c:valAx>
        <c:axId val="5599519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Overpass" pitchFamily="2" charset="77"/>
                <a:ea typeface="+mn-ea"/>
                <a:cs typeface="+mn-cs"/>
              </a:defRPr>
            </a:pPr>
            <a:endParaRPr lang="fr-FR"/>
          </a:p>
        </c:txPr>
        <c:crossAx val="55764075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1032819314199744"/>
          <c:y val="0.920919667014234"/>
          <c:w val="0.37934343962763195"/>
          <c:h val="5.918203366363988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Overpass" pitchFamily="2" charset="77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7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7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7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7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7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7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7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- fond rou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989FD98-CF7C-0746-803B-4FAB7F740B82}"/>
              </a:ext>
            </a:extLst>
          </p:cNvPr>
          <p:cNvSpPr/>
          <p:nvPr userDrawn="1"/>
        </p:nvSpPr>
        <p:spPr>
          <a:xfrm>
            <a:off x="0" y="1"/>
            <a:ext cx="9144000" cy="419576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EC2CEB5-1B92-B748-B420-2E3C97B0FC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414000"/>
            <a:ext cx="6858000" cy="1790700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lnSpc>
                <a:spcPts val="5000"/>
              </a:lnSpc>
              <a:defRPr sz="5000" b="1" i="0" cap="all" baseline="0">
                <a:solidFill>
                  <a:schemeClr val="bg1"/>
                </a:solidFill>
                <a:latin typeface="Overpass" pitchFamily="2" charset="77"/>
              </a:defRPr>
            </a:lvl1pPr>
          </a:lstStyle>
          <a:p>
            <a:r>
              <a:rPr lang="fr-CA" dirty="0"/>
              <a:t>Modifier le style du titre</a:t>
            </a:r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4A9BCC76-AE05-3E45-8E43-BB27AC60665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43000" y="2250000"/>
            <a:ext cx="6858000" cy="6300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3200" baseline="0">
                <a:solidFill>
                  <a:schemeClr val="bg1"/>
                </a:solidFill>
                <a:latin typeface="Overpass" pitchFamily="2" charset="77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CA" dirty="0"/>
              <a:t>Sous-titre (optionnel)</a:t>
            </a:r>
            <a:endParaRPr lang="en-US" dirty="0"/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E6F11704-79A4-9C4C-AAE2-5FABAA91CE0E}"/>
              </a:ext>
            </a:extLst>
          </p:cNvPr>
          <p:cNvCxnSpPr>
            <a:cxnSpLocks/>
          </p:cNvCxnSpPr>
          <p:nvPr userDrawn="1"/>
        </p:nvCxnSpPr>
        <p:spPr>
          <a:xfrm>
            <a:off x="1143000" y="3009900"/>
            <a:ext cx="939800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u texte 2">
            <a:extLst>
              <a:ext uri="{FF2B5EF4-FFF2-40B4-BE49-F238E27FC236}">
                <a16:creationId xmlns:a16="http://schemas.microsoft.com/office/drawing/2014/main" id="{7E6271EA-BA43-3148-852E-A6CDB63BA15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43000" y="3163094"/>
            <a:ext cx="3556000" cy="404801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 b="1" baseline="0">
                <a:solidFill>
                  <a:schemeClr val="bg1"/>
                </a:solidFill>
                <a:latin typeface="Overpass" pitchFamily="2" charset="77"/>
              </a:defRPr>
            </a:lvl1pPr>
          </a:lstStyle>
          <a:p>
            <a:pPr lvl="0"/>
            <a:r>
              <a:rPr lang="fr-CA" dirty="0"/>
              <a:t>Présenté par Prénom Nom</a:t>
            </a:r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D8EA5844-F2C6-0E43-BE17-3F302E3E28D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43000" y="3660384"/>
            <a:ext cx="3556000" cy="404802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 baseline="0">
                <a:solidFill>
                  <a:schemeClr val="bg1"/>
                </a:solidFill>
                <a:latin typeface="Overpass" pitchFamily="2" charset="77"/>
              </a:defRPr>
            </a:lvl1pPr>
          </a:lstStyle>
          <a:p>
            <a:pPr lvl="0"/>
            <a:r>
              <a:rPr lang="fr-CA" dirty="0"/>
              <a:t>Date et lieu</a:t>
            </a:r>
          </a:p>
        </p:txBody>
      </p:sp>
    </p:spTree>
    <p:extLst>
      <p:ext uri="{BB962C8B-B14F-4D97-AF65-F5344CB8AC3E}">
        <p14:creationId xmlns:p14="http://schemas.microsoft.com/office/powerpoint/2010/main" val="1342049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ref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au 3">
            <a:extLst>
              <a:ext uri="{FF2B5EF4-FFF2-40B4-BE49-F238E27FC236}">
                <a16:creationId xmlns:a16="http://schemas.microsoft.com/office/drawing/2014/main" id="{927C8B59-0BF6-C236-D47F-292B428D4F9A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583603201"/>
              </p:ext>
            </p:extLst>
          </p:nvPr>
        </p:nvGraphicFramePr>
        <p:xfrm>
          <a:off x="336884" y="218908"/>
          <a:ext cx="8590550" cy="41060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36220">
                  <a:extLst>
                    <a:ext uri="{9D8B030D-6E8A-4147-A177-3AD203B41FA5}">
                      <a16:colId xmlns:a16="http://schemas.microsoft.com/office/drawing/2014/main" val="176884249"/>
                    </a:ext>
                  </a:extLst>
                </a:gridCol>
                <a:gridCol w="859055">
                  <a:extLst>
                    <a:ext uri="{9D8B030D-6E8A-4147-A177-3AD203B41FA5}">
                      <a16:colId xmlns:a16="http://schemas.microsoft.com/office/drawing/2014/main" val="182230826"/>
                    </a:ext>
                  </a:extLst>
                </a:gridCol>
                <a:gridCol w="859055">
                  <a:extLst>
                    <a:ext uri="{9D8B030D-6E8A-4147-A177-3AD203B41FA5}">
                      <a16:colId xmlns:a16="http://schemas.microsoft.com/office/drawing/2014/main" val="1089234621"/>
                    </a:ext>
                  </a:extLst>
                </a:gridCol>
                <a:gridCol w="2577165">
                  <a:extLst>
                    <a:ext uri="{9D8B030D-6E8A-4147-A177-3AD203B41FA5}">
                      <a16:colId xmlns:a16="http://schemas.microsoft.com/office/drawing/2014/main" val="3294355510"/>
                    </a:ext>
                  </a:extLst>
                </a:gridCol>
                <a:gridCol w="859055">
                  <a:extLst>
                    <a:ext uri="{9D8B030D-6E8A-4147-A177-3AD203B41FA5}">
                      <a16:colId xmlns:a16="http://schemas.microsoft.com/office/drawing/2014/main" val="1304668245"/>
                    </a:ext>
                  </a:extLst>
                </a:gridCol>
              </a:tblGrid>
              <a:tr h="361384">
                <a:tc gridSpan="5">
                  <a:txBody>
                    <a:bodyPr/>
                    <a:lstStyle/>
                    <a:p>
                      <a:r>
                        <a:rPr lang="fr-CA" sz="1600" b="0" dirty="0">
                          <a:latin typeface="Overpass" panose="00000500000000000000" pitchFamily="2" charset="0"/>
                        </a:rPr>
                        <a:t>Plan de communication – En bref</a:t>
                      </a:r>
                    </a:p>
                  </a:txBody>
                  <a:tcPr>
                    <a:solidFill>
                      <a:srgbClr val="E3051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3730995"/>
                  </a:ext>
                </a:extLst>
              </a:tr>
              <a:tr h="237855">
                <a:tc gridSpan="3">
                  <a:txBody>
                    <a:bodyPr/>
                    <a:lstStyle/>
                    <a:p>
                      <a:r>
                        <a:rPr lang="fr-CA" sz="1100" b="1" dirty="0">
                          <a:latin typeface="Overpass" panose="00000500000000000000" pitchFamily="2" charset="0"/>
                        </a:rPr>
                        <a:t>Mise en contexte</a:t>
                      </a:r>
                    </a:p>
                  </a:txBody>
                  <a:tcPr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A" sz="1100" b="1" dirty="0">
                        <a:latin typeface="Overpass" panose="00000500000000000000" pitchFamily="2" charset="0"/>
                      </a:endParaRPr>
                    </a:p>
                  </a:txBody>
                  <a:tcPr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100" b="1" dirty="0">
                          <a:latin typeface="Overpass" panose="00000500000000000000" pitchFamily="2" charset="0"/>
                        </a:rPr>
                        <a:t>Enjeux</a:t>
                      </a:r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A" sz="1100" b="1" dirty="0">
                          <a:latin typeface="Overpass" panose="00000500000000000000" pitchFamily="2" charset="0"/>
                        </a:rPr>
                        <a:t>Budget</a:t>
                      </a:r>
                    </a:p>
                  </a:txBody>
                  <a:tcP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3220667"/>
                  </a:ext>
                </a:extLst>
              </a:tr>
              <a:tr h="361384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900" dirty="0">
                          <a:latin typeface="Overpass Light" panose="00000400000000000000" pitchFamily="2" charset="0"/>
                        </a:rPr>
                        <a:t>Décrire brièvement la mise en contexte pour ce projet.</a:t>
                      </a:r>
                    </a:p>
                  </a:txBody>
                  <a:tcPr>
                    <a:solidFill>
                      <a:srgbClr val="EFEFE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CA" sz="900" dirty="0">
                        <a:latin typeface="Overpass Light" panose="00000400000000000000" pitchFamily="2" charset="0"/>
                      </a:endParaRPr>
                    </a:p>
                  </a:txBody>
                  <a:tcPr>
                    <a:solidFill>
                      <a:srgbClr val="EFEF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900" kern="1200" dirty="0">
                          <a:solidFill>
                            <a:schemeClr val="dk1"/>
                          </a:solidFill>
                          <a:latin typeface="Overpass Light" panose="00000400000000000000" pitchFamily="2" charset="0"/>
                          <a:ea typeface="+mn-ea"/>
                          <a:cs typeface="+mn-cs"/>
                        </a:rPr>
                        <a:t>Décrire les principaux enjeux pour ce projet.</a:t>
                      </a:r>
                    </a:p>
                  </a:txBody>
                  <a:tcPr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900" dirty="0">
                          <a:solidFill>
                            <a:srgbClr val="E30513"/>
                          </a:solidFill>
                          <a:latin typeface="Overpass Light" panose="00000400000000000000" pitchFamily="2" charset="0"/>
                        </a:rPr>
                        <a:t>Montant$</a:t>
                      </a:r>
                    </a:p>
                    <a:p>
                      <a:pPr algn="r"/>
                      <a:endParaRPr lang="fr-CA" sz="900" dirty="0">
                        <a:solidFill>
                          <a:srgbClr val="E30513"/>
                        </a:solidFill>
                        <a:latin typeface="Overpass Light" panose="00000400000000000000" pitchFamily="2" charset="0"/>
                      </a:endParaRPr>
                    </a:p>
                  </a:txBody>
                  <a:tcPr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6669088"/>
                  </a:ext>
                </a:extLst>
              </a:tr>
              <a:tr h="254700">
                <a:tc gridSpan="5">
                  <a:txBody>
                    <a:bodyPr/>
                    <a:lstStyle/>
                    <a:p>
                      <a:r>
                        <a:rPr lang="fr-CA" sz="1100" b="1" dirty="0">
                          <a:latin typeface="Overpass" panose="00000500000000000000" pitchFamily="2" charset="0"/>
                        </a:rPr>
                        <a:t>Objectifs de communication</a:t>
                      </a:r>
                    </a:p>
                  </a:txBody>
                  <a:tcPr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A" sz="1100" b="1" dirty="0">
                        <a:latin typeface="Overpass" panose="00000500000000000000" pitchFamily="2" charset="0"/>
                      </a:endParaRPr>
                    </a:p>
                  </a:txBody>
                  <a:tcPr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 sz="1100" b="1" dirty="0">
                        <a:latin typeface="Overpass" panose="00000500000000000000" pitchFamily="2" charset="0"/>
                      </a:endParaRPr>
                    </a:p>
                  </a:txBody>
                  <a:tcPr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2418075"/>
                  </a:ext>
                </a:extLst>
              </a:tr>
              <a:tr h="361384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900" kern="1200" dirty="0">
                          <a:solidFill>
                            <a:schemeClr val="dk1"/>
                          </a:solidFill>
                          <a:latin typeface="Overpass Light" panose="00000400000000000000" pitchFamily="2" charset="0"/>
                          <a:ea typeface="+mn-ea"/>
                          <a:cs typeface="+mn-cs"/>
                        </a:rPr>
                        <a:t>Préciser les objectifs de communications.</a:t>
                      </a:r>
                    </a:p>
                    <a:p>
                      <a:endParaRPr lang="fr-CA" sz="900" dirty="0">
                        <a:latin typeface="Overpass" panose="00000500000000000000" pitchFamily="2" charset="0"/>
                      </a:endParaRPr>
                    </a:p>
                  </a:txBody>
                  <a:tcPr>
                    <a:solidFill>
                      <a:srgbClr val="EFEF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A" sz="900" dirty="0">
                        <a:latin typeface="Overpass" panose="00000500000000000000" pitchFamily="2" charset="0"/>
                      </a:endParaRPr>
                    </a:p>
                  </a:txBody>
                  <a:tcPr>
                    <a:solidFill>
                      <a:srgbClr val="EFEF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 sz="900" dirty="0">
                        <a:latin typeface="Overpass Light" panose="00000400000000000000" pitchFamily="2" charset="0"/>
                      </a:endParaRPr>
                    </a:p>
                  </a:txBody>
                  <a:tcPr>
                    <a:solidFill>
                      <a:srgbClr val="EFEF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5700410"/>
                  </a:ext>
                </a:extLst>
              </a:tr>
              <a:tr h="247481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100" b="1" dirty="0">
                          <a:latin typeface="Overpass" panose="00000500000000000000" pitchFamily="2" charset="0"/>
                        </a:rPr>
                        <a:t>Stratégies</a:t>
                      </a:r>
                    </a:p>
                  </a:txBody>
                  <a:tcPr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r>
                        <a:rPr lang="fr-CA" sz="1100" b="1" dirty="0">
                          <a:latin typeface="Overpass" panose="00000500000000000000" pitchFamily="2" charset="0"/>
                        </a:rPr>
                        <a:t>Cibles</a:t>
                      </a:r>
                    </a:p>
                  </a:txBody>
                  <a:tcPr>
                    <a:solidFill>
                      <a:srgbClr val="D9D9D9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100" b="1" dirty="0">
                          <a:latin typeface="Overpass" panose="00000500000000000000" pitchFamily="2" charset="0"/>
                        </a:rPr>
                        <a:t>Cibles</a:t>
                      </a:r>
                    </a:p>
                  </a:txBody>
                  <a:tcPr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A" sz="1100" dirty="0">
                        <a:latin typeface="Overpass" panose="00000500000000000000" pitchFamily="2" charset="0"/>
                      </a:endParaRPr>
                    </a:p>
                  </a:txBody>
                  <a:tcPr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2309886"/>
                  </a:ext>
                </a:extLst>
              </a:tr>
              <a:tr h="361384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900" dirty="0">
                          <a:latin typeface="Overpass Light" panose="00000400000000000000" pitchFamily="2" charset="0"/>
                        </a:rPr>
                        <a:t>Décrire les différentes stratégies retenues.</a:t>
                      </a:r>
                      <a:endParaRPr lang="fr-CA" sz="900" dirty="0">
                        <a:latin typeface="Overpass" panose="00000500000000000000" pitchFamily="2" charset="0"/>
                      </a:endParaRPr>
                    </a:p>
                  </a:txBody>
                  <a:tcPr>
                    <a:solidFill>
                      <a:srgbClr val="EFEFE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900" kern="1200" dirty="0">
                          <a:solidFill>
                            <a:schemeClr val="dk1"/>
                          </a:solidFill>
                          <a:latin typeface="Overpass Light" panose="00000400000000000000" pitchFamily="2" charset="0"/>
                          <a:ea typeface="+mn-ea"/>
                          <a:cs typeface="+mn-cs"/>
                        </a:rPr>
                        <a:t>Identifier les publics cibles à partir desquels découleront les stratégies et les canaux à privilégier.</a:t>
                      </a:r>
                    </a:p>
                    <a:p>
                      <a:endParaRPr lang="fr-CA" sz="900" dirty="0">
                        <a:latin typeface="Overpass" panose="00000500000000000000" pitchFamily="2" charset="0"/>
                      </a:endParaRPr>
                    </a:p>
                  </a:txBody>
                  <a:tcPr>
                    <a:solidFill>
                      <a:srgbClr val="EFEFEF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900" kern="1200" dirty="0">
                          <a:solidFill>
                            <a:schemeClr val="dk1"/>
                          </a:solidFill>
                          <a:latin typeface="Overpass Light" panose="00000400000000000000" pitchFamily="2" charset="0"/>
                          <a:ea typeface="+mn-ea"/>
                          <a:cs typeface="+mn-cs"/>
                        </a:rPr>
                        <a:t>Identifier les publics cibles à partir desquels découleront les stratégies et les canaux à privilégier.</a:t>
                      </a:r>
                    </a:p>
                  </a:txBody>
                  <a:tcPr>
                    <a:solidFill>
                      <a:srgbClr val="EFEF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A" sz="900" dirty="0">
                        <a:latin typeface="Overpass" panose="00000500000000000000" pitchFamily="2" charset="0"/>
                      </a:endParaRPr>
                    </a:p>
                  </a:txBody>
                  <a:tcPr>
                    <a:solidFill>
                      <a:srgbClr val="EFEF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373550"/>
                  </a:ext>
                </a:extLst>
              </a:tr>
              <a:tr h="24828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100" b="1" dirty="0">
                          <a:latin typeface="Overpass" panose="00000500000000000000" pitchFamily="2" charset="0"/>
                        </a:rPr>
                        <a:t>Axe de communication</a:t>
                      </a:r>
                    </a:p>
                  </a:txBody>
                  <a:tcPr>
                    <a:solidFill>
                      <a:srgbClr val="D9D9D9"/>
                    </a:solidFill>
                  </a:tcPr>
                </a:tc>
                <a:tc gridSpan="4">
                  <a:txBody>
                    <a:bodyPr/>
                    <a:lstStyle/>
                    <a:p>
                      <a:r>
                        <a:rPr lang="fr-CA" sz="1100" b="1">
                          <a:latin typeface="Overpass" panose="00000500000000000000" pitchFamily="2" charset="0"/>
                        </a:rPr>
                        <a:t>Messages clés</a:t>
                      </a:r>
                      <a:endParaRPr lang="fr-CA" sz="1100" dirty="0">
                        <a:latin typeface="Overpass" panose="00000500000000000000" pitchFamily="2" charset="0"/>
                      </a:endParaRPr>
                    </a:p>
                  </a:txBody>
                  <a:tcPr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r>
                        <a:rPr lang="fr-CA" sz="1100" b="1" dirty="0">
                          <a:latin typeface="Overpass" panose="00000500000000000000" pitchFamily="2" charset="0"/>
                        </a:rPr>
                        <a:t>Messages clés</a:t>
                      </a:r>
                    </a:p>
                  </a:txBody>
                  <a:tcPr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1120471"/>
                  </a:ext>
                </a:extLst>
              </a:tr>
              <a:tr h="3613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900" dirty="0">
                          <a:latin typeface="Overpass Light" panose="00000400000000000000" pitchFamily="2" charset="0"/>
                        </a:rPr>
                        <a:t>Identifier l’axe de communication.</a:t>
                      </a:r>
                    </a:p>
                  </a:txBody>
                  <a:tcPr>
                    <a:solidFill>
                      <a:srgbClr val="EFEFEF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900" dirty="0">
                          <a:latin typeface="Overpass Light" panose="00000400000000000000" pitchFamily="2" charset="0"/>
                        </a:rPr>
                        <a:t>Identifier les messages clés pour ce projet.</a:t>
                      </a:r>
                    </a:p>
                  </a:txBody>
                  <a:tcPr>
                    <a:solidFill>
                      <a:srgbClr val="EFEF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900" dirty="0">
                          <a:latin typeface="Overpass Light" panose="00000400000000000000" pitchFamily="2" charset="0"/>
                        </a:rPr>
                        <a:t>Identifier les messages clés pour ce projet.</a:t>
                      </a:r>
                    </a:p>
                    <a:p>
                      <a:endParaRPr lang="fr-CA" sz="900" dirty="0">
                        <a:latin typeface="Overpass" panose="00000500000000000000" pitchFamily="2" charset="0"/>
                      </a:endParaRPr>
                    </a:p>
                  </a:txBody>
                  <a:tcPr>
                    <a:solidFill>
                      <a:srgbClr val="EFEF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3744553"/>
                  </a:ext>
                </a:extLst>
              </a:tr>
              <a:tr h="249085">
                <a:tc>
                  <a:txBody>
                    <a:bodyPr/>
                    <a:lstStyle/>
                    <a:p>
                      <a:r>
                        <a:rPr lang="fr-CA" sz="1100" b="1" dirty="0">
                          <a:latin typeface="Overpass" panose="00000500000000000000" pitchFamily="2" charset="0"/>
                        </a:rPr>
                        <a:t>Moyens de communication</a:t>
                      </a:r>
                    </a:p>
                  </a:txBody>
                  <a:tcPr>
                    <a:solidFill>
                      <a:srgbClr val="D9D9D9"/>
                    </a:solidFill>
                  </a:tcPr>
                </a:tc>
                <a:tc gridSpan="4">
                  <a:txBody>
                    <a:bodyPr/>
                    <a:lstStyle/>
                    <a:p>
                      <a:r>
                        <a:rPr lang="fr-CA" sz="1100" b="1" dirty="0">
                          <a:latin typeface="Overpass" panose="00000500000000000000" pitchFamily="2" charset="0"/>
                        </a:rPr>
                        <a:t>Canaux de communication</a:t>
                      </a:r>
                    </a:p>
                  </a:txBody>
                  <a:tcPr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 sz="1100" dirty="0">
                        <a:latin typeface="Overpass" panose="00000500000000000000" pitchFamily="2" charset="0"/>
                      </a:endParaRPr>
                    </a:p>
                  </a:txBody>
                  <a:tcPr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2872128"/>
                  </a:ext>
                </a:extLst>
              </a:tr>
              <a:tr h="3613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900" kern="1200" dirty="0">
                          <a:solidFill>
                            <a:schemeClr val="dk1"/>
                          </a:solidFill>
                          <a:latin typeface="Overpass Light" panose="00000400000000000000" pitchFamily="2" charset="0"/>
                          <a:ea typeface="+mn-ea"/>
                          <a:cs typeface="+mn-cs"/>
                        </a:rPr>
                        <a:t>Identifier les moyens de communication qui seront utilisés.</a:t>
                      </a:r>
                    </a:p>
                    <a:p>
                      <a:endParaRPr lang="fr-CA" sz="900" dirty="0">
                        <a:latin typeface="Overpass" panose="00000500000000000000" pitchFamily="2" charset="0"/>
                      </a:endParaRPr>
                    </a:p>
                  </a:txBody>
                  <a:tcPr>
                    <a:solidFill>
                      <a:srgbClr val="EFEFEF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900" dirty="0">
                          <a:latin typeface="Overpass Light" panose="00000400000000000000" pitchFamily="2" charset="0"/>
                        </a:rPr>
                        <a:t>Faire la liste des canaux de communication (ex. : réseaux sociaux et Web, médias du campus, relations de presse, publications, activités officielles, séance de signature, etc.).</a:t>
                      </a:r>
                    </a:p>
                  </a:txBody>
                  <a:tcPr>
                    <a:solidFill>
                      <a:srgbClr val="EFEF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 sz="900" dirty="0">
                        <a:latin typeface="Overpass" panose="00000500000000000000" pitchFamily="2" charset="0"/>
                      </a:endParaRPr>
                    </a:p>
                  </a:txBody>
                  <a:tcPr>
                    <a:solidFill>
                      <a:srgbClr val="EFEF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7713077"/>
                  </a:ext>
                </a:extLst>
              </a:tr>
              <a:tr h="241866">
                <a:tc>
                  <a:txBody>
                    <a:bodyPr/>
                    <a:lstStyle/>
                    <a:p>
                      <a:r>
                        <a:rPr lang="fr-CA" sz="1100" b="1" dirty="0">
                          <a:latin typeface="Overpass" panose="00000500000000000000" pitchFamily="2" charset="0"/>
                        </a:rPr>
                        <a:t>Échéancier</a:t>
                      </a:r>
                    </a:p>
                  </a:txBody>
                  <a:tcPr>
                    <a:solidFill>
                      <a:srgbClr val="D9D9D9"/>
                    </a:solidFill>
                  </a:tcPr>
                </a:tc>
                <a:tc gridSpan="4">
                  <a:txBody>
                    <a:bodyPr/>
                    <a:lstStyle/>
                    <a:p>
                      <a:r>
                        <a:rPr lang="fr-CA" sz="1100" b="1" dirty="0">
                          <a:latin typeface="Overpass" panose="00000500000000000000" pitchFamily="2" charset="0"/>
                        </a:rPr>
                        <a:t>Mesures de succès</a:t>
                      </a:r>
                    </a:p>
                  </a:txBody>
                  <a:tcPr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 sz="1100" dirty="0">
                        <a:latin typeface="Overpass" panose="00000500000000000000" pitchFamily="2" charset="0"/>
                      </a:endParaRPr>
                    </a:p>
                  </a:txBody>
                  <a:tcPr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0770338"/>
                  </a:ext>
                </a:extLst>
              </a:tr>
              <a:tr h="3613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900" kern="1200" dirty="0">
                          <a:solidFill>
                            <a:schemeClr val="dk1"/>
                          </a:solidFill>
                          <a:latin typeface="Overpass Light" panose="00000400000000000000" pitchFamily="2" charset="0"/>
                          <a:ea typeface="+mn-ea"/>
                          <a:cs typeface="+mn-cs"/>
                        </a:rPr>
                        <a:t>Identifier les dates importantes à retenir.</a:t>
                      </a:r>
                    </a:p>
                    <a:p>
                      <a:endParaRPr lang="fr-CA" sz="900" dirty="0">
                        <a:latin typeface="Overpass" panose="00000500000000000000" pitchFamily="2" charset="0"/>
                      </a:endParaRPr>
                    </a:p>
                  </a:txBody>
                  <a:tcPr>
                    <a:solidFill>
                      <a:srgbClr val="EFEFEF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900" dirty="0">
                          <a:latin typeface="Overpass Light" panose="00000400000000000000" pitchFamily="2" charset="0"/>
                        </a:rPr>
                        <a:t>Évaluer les mesures de succès en lien aux objectifs mentionnés ci-haut.</a:t>
                      </a:r>
                    </a:p>
                    <a:p>
                      <a:endParaRPr lang="fr-CA" sz="900" dirty="0">
                        <a:latin typeface="Overpass" panose="00000500000000000000" pitchFamily="2" charset="0"/>
                      </a:endParaRPr>
                    </a:p>
                  </a:txBody>
                  <a:tcPr>
                    <a:solidFill>
                      <a:srgbClr val="EFEF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 sz="900" dirty="0">
                        <a:latin typeface="Overpass" panose="00000500000000000000" pitchFamily="2" charset="0"/>
                      </a:endParaRPr>
                    </a:p>
                  </a:txBody>
                  <a:tcPr>
                    <a:solidFill>
                      <a:srgbClr val="EFEF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61951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6313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ref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3">
            <a:extLst>
              <a:ext uri="{FF2B5EF4-FFF2-40B4-BE49-F238E27FC236}">
                <a16:creationId xmlns:a16="http://schemas.microsoft.com/office/drawing/2014/main" id="{DEFFDE3A-9E4C-4E3C-08EA-F2E1C4DED81E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583603201"/>
              </p:ext>
            </p:extLst>
          </p:nvPr>
        </p:nvGraphicFramePr>
        <p:xfrm>
          <a:off x="336884" y="218908"/>
          <a:ext cx="8590550" cy="41060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36220">
                  <a:extLst>
                    <a:ext uri="{9D8B030D-6E8A-4147-A177-3AD203B41FA5}">
                      <a16:colId xmlns:a16="http://schemas.microsoft.com/office/drawing/2014/main" val="176884249"/>
                    </a:ext>
                  </a:extLst>
                </a:gridCol>
                <a:gridCol w="859055">
                  <a:extLst>
                    <a:ext uri="{9D8B030D-6E8A-4147-A177-3AD203B41FA5}">
                      <a16:colId xmlns:a16="http://schemas.microsoft.com/office/drawing/2014/main" val="182230826"/>
                    </a:ext>
                  </a:extLst>
                </a:gridCol>
                <a:gridCol w="859055">
                  <a:extLst>
                    <a:ext uri="{9D8B030D-6E8A-4147-A177-3AD203B41FA5}">
                      <a16:colId xmlns:a16="http://schemas.microsoft.com/office/drawing/2014/main" val="1089234621"/>
                    </a:ext>
                  </a:extLst>
                </a:gridCol>
                <a:gridCol w="2577165">
                  <a:extLst>
                    <a:ext uri="{9D8B030D-6E8A-4147-A177-3AD203B41FA5}">
                      <a16:colId xmlns:a16="http://schemas.microsoft.com/office/drawing/2014/main" val="3294355510"/>
                    </a:ext>
                  </a:extLst>
                </a:gridCol>
                <a:gridCol w="859055">
                  <a:extLst>
                    <a:ext uri="{9D8B030D-6E8A-4147-A177-3AD203B41FA5}">
                      <a16:colId xmlns:a16="http://schemas.microsoft.com/office/drawing/2014/main" val="1304668245"/>
                    </a:ext>
                  </a:extLst>
                </a:gridCol>
              </a:tblGrid>
              <a:tr h="361384">
                <a:tc gridSpan="5">
                  <a:txBody>
                    <a:bodyPr/>
                    <a:lstStyle/>
                    <a:p>
                      <a:r>
                        <a:rPr lang="fr-CA" sz="1600" b="0" dirty="0">
                          <a:latin typeface="Overpass" panose="00000500000000000000" pitchFamily="2" charset="0"/>
                        </a:rPr>
                        <a:t>Plan de communication – En bref</a:t>
                      </a:r>
                    </a:p>
                  </a:txBody>
                  <a:tcPr>
                    <a:solidFill>
                      <a:srgbClr val="E3051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3730995"/>
                  </a:ext>
                </a:extLst>
              </a:tr>
              <a:tr h="237855">
                <a:tc gridSpan="3">
                  <a:txBody>
                    <a:bodyPr/>
                    <a:lstStyle/>
                    <a:p>
                      <a:r>
                        <a:rPr lang="fr-CA" sz="1100" b="1" dirty="0">
                          <a:latin typeface="Overpass" panose="00000500000000000000" pitchFamily="2" charset="0"/>
                        </a:rPr>
                        <a:t>Mise en contexte</a:t>
                      </a:r>
                    </a:p>
                  </a:txBody>
                  <a:tcPr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A" sz="1100" b="1" dirty="0">
                        <a:latin typeface="Overpass" panose="00000500000000000000" pitchFamily="2" charset="0"/>
                      </a:endParaRPr>
                    </a:p>
                  </a:txBody>
                  <a:tcPr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100" b="1" dirty="0">
                          <a:latin typeface="Overpass" panose="00000500000000000000" pitchFamily="2" charset="0"/>
                        </a:rPr>
                        <a:t>Enjeux</a:t>
                      </a:r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A" sz="1100" b="1" dirty="0">
                          <a:latin typeface="Overpass" panose="00000500000000000000" pitchFamily="2" charset="0"/>
                        </a:rPr>
                        <a:t>Budget</a:t>
                      </a:r>
                    </a:p>
                  </a:txBody>
                  <a:tcP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3220667"/>
                  </a:ext>
                </a:extLst>
              </a:tr>
              <a:tr h="361384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900" dirty="0">
                          <a:latin typeface="Overpass Light" panose="00000400000000000000" pitchFamily="2" charset="0"/>
                        </a:rPr>
                        <a:t>Décrire brièvement la mise en contexte pour ce projet.</a:t>
                      </a:r>
                    </a:p>
                  </a:txBody>
                  <a:tcPr>
                    <a:solidFill>
                      <a:srgbClr val="EFEFE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CA" sz="900" dirty="0">
                        <a:latin typeface="Overpass Light" panose="00000400000000000000" pitchFamily="2" charset="0"/>
                      </a:endParaRPr>
                    </a:p>
                  </a:txBody>
                  <a:tcPr>
                    <a:solidFill>
                      <a:srgbClr val="EFEF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900" kern="1200" dirty="0">
                          <a:solidFill>
                            <a:schemeClr val="dk1"/>
                          </a:solidFill>
                          <a:latin typeface="Overpass Light" panose="00000400000000000000" pitchFamily="2" charset="0"/>
                          <a:ea typeface="+mn-ea"/>
                          <a:cs typeface="+mn-cs"/>
                        </a:rPr>
                        <a:t>Décrire les principaux enjeux pour ce projet.</a:t>
                      </a:r>
                    </a:p>
                  </a:txBody>
                  <a:tcPr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900" dirty="0">
                          <a:solidFill>
                            <a:srgbClr val="E30513"/>
                          </a:solidFill>
                          <a:latin typeface="Overpass Light" panose="00000400000000000000" pitchFamily="2" charset="0"/>
                        </a:rPr>
                        <a:t>Montant$</a:t>
                      </a:r>
                    </a:p>
                    <a:p>
                      <a:pPr algn="r"/>
                      <a:endParaRPr lang="fr-CA" sz="900" dirty="0">
                        <a:solidFill>
                          <a:srgbClr val="E30513"/>
                        </a:solidFill>
                        <a:latin typeface="Overpass Light" panose="00000400000000000000" pitchFamily="2" charset="0"/>
                      </a:endParaRPr>
                    </a:p>
                  </a:txBody>
                  <a:tcPr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6669088"/>
                  </a:ext>
                </a:extLst>
              </a:tr>
              <a:tr h="254700">
                <a:tc gridSpan="5">
                  <a:txBody>
                    <a:bodyPr/>
                    <a:lstStyle/>
                    <a:p>
                      <a:r>
                        <a:rPr lang="fr-CA" sz="1100" b="1" dirty="0">
                          <a:latin typeface="Overpass" panose="00000500000000000000" pitchFamily="2" charset="0"/>
                        </a:rPr>
                        <a:t>Objectifs de communication</a:t>
                      </a:r>
                    </a:p>
                  </a:txBody>
                  <a:tcPr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A" sz="1100" b="1" dirty="0">
                        <a:latin typeface="Overpass" panose="00000500000000000000" pitchFamily="2" charset="0"/>
                      </a:endParaRPr>
                    </a:p>
                  </a:txBody>
                  <a:tcPr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 sz="1100" b="1" dirty="0">
                        <a:latin typeface="Overpass" panose="00000500000000000000" pitchFamily="2" charset="0"/>
                      </a:endParaRPr>
                    </a:p>
                  </a:txBody>
                  <a:tcPr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2418075"/>
                  </a:ext>
                </a:extLst>
              </a:tr>
              <a:tr h="361384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900" kern="1200" dirty="0">
                          <a:solidFill>
                            <a:schemeClr val="dk1"/>
                          </a:solidFill>
                          <a:latin typeface="Overpass Light" panose="00000400000000000000" pitchFamily="2" charset="0"/>
                          <a:ea typeface="+mn-ea"/>
                          <a:cs typeface="+mn-cs"/>
                        </a:rPr>
                        <a:t>Préciser les objectifs de communications.</a:t>
                      </a:r>
                    </a:p>
                    <a:p>
                      <a:endParaRPr lang="fr-CA" sz="900" dirty="0">
                        <a:latin typeface="Overpass" panose="00000500000000000000" pitchFamily="2" charset="0"/>
                      </a:endParaRPr>
                    </a:p>
                  </a:txBody>
                  <a:tcPr>
                    <a:solidFill>
                      <a:srgbClr val="EFEF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A" sz="900" dirty="0">
                        <a:latin typeface="Overpass" panose="00000500000000000000" pitchFamily="2" charset="0"/>
                      </a:endParaRPr>
                    </a:p>
                  </a:txBody>
                  <a:tcPr>
                    <a:solidFill>
                      <a:srgbClr val="EFEF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 sz="900" dirty="0">
                        <a:latin typeface="Overpass Light" panose="00000400000000000000" pitchFamily="2" charset="0"/>
                      </a:endParaRPr>
                    </a:p>
                  </a:txBody>
                  <a:tcPr>
                    <a:solidFill>
                      <a:srgbClr val="EFEF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5700410"/>
                  </a:ext>
                </a:extLst>
              </a:tr>
              <a:tr h="247481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100" b="1" dirty="0">
                          <a:latin typeface="Overpass" panose="00000500000000000000" pitchFamily="2" charset="0"/>
                        </a:rPr>
                        <a:t>Stratégies</a:t>
                      </a:r>
                    </a:p>
                  </a:txBody>
                  <a:tcPr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r>
                        <a:rPr lang="fr-CA" sz="1100" b="1" dirty="0">
                          <a:latin typeface="Overpass" panose="00000500000000000000" pitchFamily="2" charset="0"/>
                        </a:rPr>
                        <a:t>Cibles</a:t>
                      </a:r>
                    </a:p>
                  </a:txBody>
                  <a:tcPr>
                    <a:solidFill>
                      <a:srgbClr val="D9D9D9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100" b="1" dirty="0">
                          <a:latin typeface="Overpass" panose="00000500000000000000" pitchFamily="2" charset="0"/>
                        </a:rPr>
                        <a:t>Cibles</a:t>
                      </a:r>
                    </a:p>
                  </a:txBody>
                  <a:tcPr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A" sz="1100" dirty="0">
                        <a:latin typeface="Overpass" panose="00000500000000000000" pitchFamily="2" charset="0"/>
                      </a:endParaRPr>
                    </a:p>
                  </a:txBody>
                  <a:tcPr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2309886"/>
                  </a:ext>
                </a:extLst>
              </a:tr>
              <a:tr h="361384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900" dirty="0">
                          <a:latin typeface="Overpass Light" panose="00000400000000000000" pitchFamily="2" charset="0"/>
                        </a:rPr>
                        <a:t>Décrire les différentes stratégies retenues.</a:t>
                      </a:r>
                      <a:endParaRPr lang="fr-CA" sz="900" dirty="0">
                        <a:latin typeface="Overpass" panose="00000500000000000000" pitchFamily="2" charset="0"/>
                      </a:endParaRPr>
                    </a:p>
                  </a:txBody>
                  <a:tcPr>
                    <a:solidFill>
                      <a:srgbClr val="EFEFE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900" kern="1200" dirty="0">
                          <a:solidFill>
                            <a:schemeClr val="dk1"/>
                          </a:solidFill>
                          <a:latin typeface="Overpass Light" panose="00000400000000000000" pitchFamily="2" charset="0"/>
                          <a:ea typeface="+mn-ea"/>
                          <a:cs typeface="+mn-cs"/>
                        </a:rPr>
                        <a:t>Identifier les publics cibles à partir desquels découleront les stratégies et les canaux à privilégier.</a:t>
                      </a:r>
                    </a:p>
                    <a:p>
                      <a:endParaRPr lang="fr-CA" sz="900" dirty="0">
                        <a:latin typeface="Overpass" panose="00000500000000000000" pitchFamily="2" charset="0"/>
                      </a:endParaRPr>
                    </a:p>
                  </a:txBody>
                  <a:tcPr>
                    <a:solidFill>
                      <a:srgbClr val="EFEFEF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900" kern="1200" dirty="0">
                          <a:solidFill>
                            <a:schemeClr val="dk1"/>
                          </a:solidFill>
                          <a:latin typeface="Overpass Light" panose="00000400000000000000" pitchFamily="2" charset="0"/>
                          <a:ea typeface="+mn-ea"/>
                          <a:cs typeface="+mn-cs"/>
                        </a:rPr>
                        <a:t>Identifier les publics cibles à partir desquels découleront les stratégies et les canaux à privilégier.</a:t>
                      </a:r>
                    </a:p>
                  </a:txBody>
                  <a:tcPr>
                    <a:solidFill>
                      <a:srgbClr val="EFEF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A" sz="900" dirty="0">
                        <a:latin typeface="Overpass" panose="00000500000000000000" pitchFamily="2" charset="0"/>
                      </a:endParaRPr>
                    </a:p>
                  </a:txBody>
                  <a:tcPr>
                    <a:solidFill>
                      <a:srgbClr val="EFEF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373550"/>
                  </a:ext>
                </a:extLst>
              </a:tr>
              <a:tr h="24828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100" b="1" dirty="0">
                          <a:latin typeface="Overpass" panose="00000500000000000000" pitchFamily="2" charset="0"/>
                        </a:rPr>
                        <a:t>Axe de communication</a:t>
                      </a:r>
                    </a:p>
                  </a:txBody>
                  <a:tcPr>
                    <a:solidFill>
                      <a:srgbClr val="D9D9D9"/>
                    </a:solidFill>
                  </a:tcPr>
                </a:tc>
                <a:tc gridSpan="4">
                  <a:txBody>
                    <a:bodyPr/>
                    <a:lstStyle/>
                    <a:p>
                      <a:r>
                        <a:rPr lang="fr-CA" sz="1100" b="1">
                          <a:latin typeface="Overpass" panose="00000500000000000000" pitchFamily="2" charset="0"/>
                        </a:rPr>
                        <a:t>Messages clés</a:t>
                      </a:r>
                      <a:endParaRPr lang="fr-CA" sz="1100" dirty="0">
                        <a:latin typeface="Overpass" panose="00000500000000000000" pitchFamily="2" charset="0"/>
                      </a:endParaRPr>
                    </a:p>
                  </a:txBody>
                  <a:tcPr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r>
                        <a:rPr lang="fr-CA" sz="1100" b="1" dirty="0">
                          <a:latin typeface="Overpass" panose="00000500000000000000" pitchFamily="2" charset="0"/>
                        </a:rPr>
                        <a:t>Messages clés</a:t>
                      </a:r>
                    </a:p>
                  </a:txBody>
                  <a:tcPr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1120471"/>
                  </a:ext>
                </a:extLst>
              </a:tr>
              <a:tr h="3613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900" dirty="0">
                          <a:latin typeface="Overpass Light" panose="00000400000000000000" pitchFamily="2" charset="0"/>
                        </a:rPr>
                        <a:t>Identifier l’axe de communication.</a:t>
                      </a:r>
                    </a:p>
                  </a:txBody>
                  <a:tcPr>
                    <a:solidFill>
                      <a:srgbClr val="EFEFEF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900" dirty="0">
                          <a:latin typeface="Overpass Light" panose="00000400000000000000" pitchFamily="2" charset="0"/>
                        </a:rPr>
                        <a:t>Identifier les messages clés pour ce projet.</a:t>
                      </a:r>
                    </a:p>
                  </a:txBody>
                  <a:tcPr>
                    <a:solidFill>
                      <a:srgbClr val="EFEF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900" dirty="0">
                          <a:latin typeface="Overpass Light" panose="00000400000000000000" pitchFamily="2" charset="0"/>
                        </a:rPr>
                        <a:t>Identifier les messages clés pour ce projet.</a:t>
                      </a:r>
                    </a:p>
                    <a:p>
                      <a:endParaRPr lang="fr-CA" sz="900" dirty="0">
                        <a:latin typeface="Overpass" panose="00000500000000000000" pitchFamily="2" charset="0"/>
                      </a:endParaRPr>
                    </a:p>
                  </a:txBody>
                  <a:tcPr>
                    <a:solidFill>
                      <a:srgbClr val="EFEF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3744553"/>
                  </a:ext>
                </a:extLst>
              </a:tr>
              <a:tr h="249085">
                <a:tc>
                  <a:txBody>
                    <a:bodyPr/>
                    <a:lstStyle/>
                    <a:p>
                      <a:r>
                        <a:rPr lang="fr-CA" sz="1100" b="1" dirty="0">
                          <a:latin typeface="Overpass" panose="00000500000000000000" pitchFamily="2" charset="0"/>
                        </a:rPr>
                        <a:t>Moyens de communication</a:t>
                      </a:r>
                    </a:p>
                  </a:txBody>
                  <a:tcPr>
                    <a:solidFill>
                      <a:srgbClr val="D9D9D9"/>
                    </a:solidFill>
                  </a:tcPr>
                </a:tc>
                <a:tc gridSpan="4">
                  <a:txBody>
                    <a:bodyPr/>
                    <a:lstStyle/>
                    <a:p>
                      <a:r>
                        <a:rPr lang="fr-CA" sz="1100" b="1" dirty="0">
                          <a:latin typeface="Overpass" panose="00000500000000000000" pitchFamily="2" charset="0"/>
                        </a:rPr>
                        <a:t>Canaux de communication</a:t>
                      </a:r>
                    </a:p>
                  </a:txBody>
                  <a:tcPr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 sz="1100" dirty="0">
                        <a:latin typeface="Overpass" panose="00000500000000000000" pitchFamily="2" charset="0"/>
                      </a:endParaRPr>
                    </a:p>
                  </a:txBody>
                  <a:tcPr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2872128"/>
                  </a:ext>
                </a:extLst>
              </a:tr>
              <a:tr h="3613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900" kern="1200" dirty="0">
                          <a:solidFill>
                            <a:schemeClr val="dk1"/>
                          </a:solidFill>
                          <a:latin typeface="Overpass Light" panose="00000400000000000000" pitchFamily="2" charset="0"/>
                          <a:ea typeface="+mn-ea"/>
                          <a:cs typeface="+mn-cs"/>
                        </a:rPr>
                        <a:t>Identifier les moyens de communication qui seront utilisés.</a:t>
                      </a:r>
                    </a:p>
                    <a:p>
                      <a:endParaRPr lang="fr-CA" sz="900" dirty="0">
                        <a:latin typeface="Overpass" panose="00000500000000000000" pitchFamily="2" charset="0"/>
                      </a:endParaRPr>
                    </a:p>
                  </a:txBody>
                  <a:tcPr>
                    <a:solidFill>
                      <a:srgbClr val="EFEFEF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900" dirty="0">
                          <a:latin typeface="Overpass Light" panose="00000400000000000000" pitchFamily="2" charset="0"/>
                        </a:rPr>
                        <a:t>Faire la liste des canaux de communication (ex. : réseaux sociaux et Web, médias du campus, relations de presse, publications, activités officielles, séance de signature, etc.).</a:t>
                      </a:r>
                    </a:p>
                  </a:txBody>
                  <a:tcPr>
                    <a:solidFill>
                      <a:srgbClr val="EFEF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 sz="900" dirty="0">
                        <a:latin typeface="Overpass" panose="00000500000000000000" pitchFamily="2" charset="0"/>
                      </a:endParaRPr>
                    </a:p>
                  </a:txBody>
                  <a:tcPr>
                    <a:solidFill>
                      <a:srgbClr val="EFEF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7713077"/>
                  </a:ext>
                </a:extLst>
              </a:tr>
              <a:tr h="241866">
                <a:tc>
                  <a:txBody>
                    <a:bodyPr/>
                    <a:lstStyle/>
                    <a:p>
                      <a:r>
                        <a:rPr lang="fr-CA" sz="1100" b="1" dirty="0">
                          <a:latin typeface="Overpass" panose="00000500000000000000" pitchFamily="2" charset="0"/>
                        </a:rPr>
                        <a:t>Échéancier</a:t>
                      </a:r>
                    </a:p>
                  </a:txBody>
                  <a:tcPr>
                    <a:solidFill>
                      <a:srgbClr val="D9D9D9"/>
                    </a:solidFill>
                  </a:tcPr>
                </a:tc>
                <a:tc gridSpan="4">
                  <a:txBody>
                    <a:bodyPr/>
                    <a:lstStyle/>
                    <a:p>
                      <a:r>
                        <a:rPr lang="fr-CA" sz="1100" b="1" dirty="0">
                          <a:latin typeface="Overpass" panose="00000500000000000000" pitchFamily="2" charset="0"/>
                        </a:rPr>
                        <a:t>Mesures de succès</a:t>
                      </a:r>
                    </a:p>
                  </a:txBody>
                  <a:tcPr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 sz="1100" dirty="0">
                        <a:latin typeface="Overpass" panose="00000500000000000000" pitchFamily="2" charset="0"/>
                      </a:endParaRPr>
                    </a:p>
                  </a:txBody>
                  <a:tcPr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0770338"/>
                  </a:ext>
                </a:extLst>
              </a:tr>
              <a:tr h="3613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900" kern="1200" dirty="0">
                          <a:solidFill>
                            <a:schemeClr val="dk1"/>
                          </a:solidFill>
                          <a:latin typeface="Overpass Light" panose="00000400000000000000" pitchFamily="2" charset="0"/>
                          <a:ea typeface="+mn-ea"/>
                          <a:cs typeface="+mn-cs"/>
                        </a:rPr>
                        <a:t>Identifier les dates importantes à retenir.</a:t>
                      </a:r>
                    </a:p>
                    <a:p>
                      <a:endParaRPr lang="fr-CA" sz="900" dirty="0">
                        <a:latin typeface="Overpass" panose="00000500000000000000" pitchFamily="2" charset="0"/>
                      </a:endParaRPr>
                    </a:p>
                  </a:txBody>
                  <a:tcPr>
                    <a:solidFill>
                      <a:srgbClr val="EFEFEF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900" dirty="0">
                          <a:latin typeface="Overpass Light" panose="00000400000000000000" pitchFamily="2" charset="0"/>
                        </a:rPr>
                        <a:t>Évaluer les mesures de succès en lien aux objectifs mentionnés ci-haut.</a:t>
                      </a:r>
                    </a:p>
                    <a:p>
                      <a:endParaRPr lang="fr-CA" sz="900" dirty="0">
                        <a:latin typeface="Overpass" panose="00000500000000000000" pitchFamily="2" charset="0"/>
                      </a:endParaRPr>
                    </a:p>
                  </a:txBody>
                  <a:tcPr>
                    <a:solidFill>
                      <a:srgbClr val="EFEF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 sz="900" dirty="0">
                        <a:latin typeface="Overpass" panose="00000500000000000000" pitchFamily="2" charset="0"/>
                      </a:endParaRPr>
                    </a:p>
                  </a:txBody>
                  <a:tcPr>
                    <a:solidFill>
                      <a:srgbClr val="EFEF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61951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11251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ref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3">
            <a:extLst>
              <a:ext uri="{FF2B5EF4-FFF2-40B4-BE49-F238E27FC236}">
                <a16:creationId xmlns:a16="http://schemas.microsoft.com/office/drawing/2014/main" id="{A1C85044-A947-CFA8-475D-C8BA12FA3E30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583603201"/>
              </p:ext>
            </p:extLst>
          </p:nvPr>
        </p:nvGraphicFramePr>
        <p:xfrm>
          <a:off x="336884" y="218908"/>
          <a:ext cx="8590550" cy="41060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36220">
                  <a:extLst>
                    <a:ext uri="{9D8B030D-6E8A-4147-A177-3AD203B41FA5}">
                      <a16:colId xmlns:a16="http://schemas.microsoft.com/office/drawing/2014/main" val="176884249"/>
                    </a:ext>
                  </a:extLst>
                </a:gridCol>
                <a:gridCol w="859055">
                  <a:extLst>
                    <a:ext uri="{9D8B030D-6E8A-4147-A177-3AD203B41FA5}">
                      <a16:colId xmlns:a16="http://schemas.microsoft.com/office/drawing/2014/main" val="182230826"/>
                    </a:ext>
                  </a:extLst>
                </a:gridCol>
                <a:gridCol w="859055">
                  <a:extLst>
                    <a:ext uri="{9D8B030D-6E8A-4147-A177-3AD203B41FA5}">
                      <a16:colId xmlns:a16="http://schemas.microsoft.com/office/drawing/2014/main" val="1089234621"/>
                    </a:ext>
                  </a:extLst>
                </a:gridCol>
                <a:gridCol w="2577165">
                  <a:extLst>
                    <a:ext uri="{9D8B030D-6E8A-4147-A177-3AD203B41FA5}">
                      <a16:colId xmlns:a16="http://schemas.microsoft.com/office/drawing/2014/main" val="3294355510"/>
                    </a:ext>
                  </a:extLst>
                </a:gridCol>
                <a:gridCol w="859055">
                  <a:extLst>
                    <a:ext uri="{9D8B030D-6E8A-4147-A177-3AD203B41FA5}">
                      <a16:colId xmlns:a16="http://schemas.microsoft.com/office/drawing/2014/main" val="1304668245"/>
                    </a:ext>
                  </a:extLst>
                </a:gridCol>
              </a:tblGrid>
              <a:tr h="361384">
                <a:tc gridSpan="5">
                  <a:txBody>
                    <a:bodyPr/>
                    <a:lstStyle/>
                    <a:p>
                      <a:r>
                        <a:rPr lang="fr-CA" sz="1600" b="0" dirty="0">
                          <a:latin typeface="Overpass" panose="00000500000000000000" pitchFamily="2" charset="0"/>
                        </a:rPr>
                        <a:t>Plan de communication – En bref</a:t>
                      </a:r>
                    </a:p>
                  </a:txBody>
                  <a:tcPr>
                    <a:solidFill>
                      <a:srgbClr val="E3051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3730995"/>
                  </a:ext>
                </a:extLst>
              </a:tr>
              <a:tr h="237855">
                <a:tc gridSpan="3">
                  <a:txBody>
                    <a:bodyPr/>
                    <a:lstStyle/>
                    <a:p>
                      <a:r>
                        <a:rPr lang="fr-CA" sz="1100" b="1" dirty="0">
                          <a:latin typeface="Overpass" panose="00000500000000000000" pitchFamily="2" charset="0"/>
                        </a:rPr>
                        <a:t>Mise en contexte</a:t>
                      </a:r>
                    </a:p>
                  </a:txBody>
                  <a:tcPr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A" sz="1100" b="1" dirty="0">
                        <a:latin typeface="Overpass" panose="00000500000000000000" pitchFamily="2" charset="0"/>
                      </a:endParaRPr>
                    </a:p>
                  </a:txBody>
                  <a:tcPr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100" b="1" dirty="0">
                          <a:latin typeface="Overpass" panose="00000500000000000000" pitchFamily="2" charset="0"/>
                        </a:rPr>
                        <a:t>Enjeux</a:t>
                      </a:r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A" sz="1100" b="1" dirty="0">
                          <a:latin typeface="Overpass" panose="00000500000000000000" pitchFamily="2" charset="0"/>
                        </a:rPr>
                        <a:t>Budget</a:t>
                      </a:r>
                    </a:p>
                  </a:txBody>
                  <a:tcP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3220667"/>
                  </a:ext>
                </a:extLst>
              </a:tr>
              <a:tr h="361384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900" dirty="0">
                          <a:latin typeface="Overpass Light" panose="00000400000000000000" pitchFamily="2" charset="0"/>
                        </a:rPr>
                        <a:t>Décrire brièvement la mise en contexte pour ce projet.</a:t>
                      </a:r>
                    </a:p>
                  </a:txBody>
                  <a:tcPr>
                    <a:solidFill>
                      <a:srgbClr val="EFEFE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CA" sz="900" dirty="0">
                        <a:latin typeface="Overpass Light" panose="00000400000000000000" pitchFamily="2" charset="0"/>
                      </a:endParaRPr>
                    </a:p>
                  </a:txBody>
                  <a:tcPr>
                    <a:solidFill>
                      <a:srgbClr val="EFEF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900" kern="1200" dirty="0">
                          <a:solidFill>
                            <a:schemeClr val="dk1"/>
                          </a:solidFill>
                          <a:latin typeface="Overpass Light" panose="00000400000000000000" pitchFamily="2" charset="0"/>
                          <a:ea typeface="+mn-ea"/>
                          <a:cs typeface="+mn-cs"/>
                        </a:rPr>
                        <a:t>Décrire les principaux enjeux pour ce projet.</a:t>
                      </a:r>
                    </a:p>
                  </a:txBody>
                  <a:tcPr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900" dirty="0">
                          <a:solidFill>
                            <a:srgbClr val="E30513"/>
                          </a:solidFill>
                          <a:latin typeface="Overpass Light" panose="00000400000000000000" pitchFamily="2" charset="0"/>
                        </a:rPr>
                        <a:t>Montant$</a:t>
                      </a:r>
                    </a:p>
                    <a:p>
                      <a:pPr algn="r"/>
                      <a:endParaRPr lang="fr-CA" sz="900" dirty="0">
                        <a:solidFill>
                          <a:srgbClr val="E30513"/>
                        </a:solidFill>
                        <a:latin typeface="Overpass Light" panose="00000400000000000000" pitchFamily="2" charset="0"/>
                      </a:endParaRPr>
                    </a:p>
                  </a:txBody>
                  <a:tcPr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6669088"/>
                  </a:ext>
                </a:extLst>
              </a:tr>
              <a:tr h="254700">
                <a:tc gridSpan="5">
                  <a:txBody>
                    <a:bodyPr/>
                    <a:lstStyle/>
                    <a:p>
                      <a:r>
                        <a:rPr lang="fr-CA" sz="1100" b="1" dirty="0">
                          <a:latin typeface="Overpass" panose="00000500000000000000" pitchFamily="2" charset="0"/>
                        </a:rPr>
                        <a:t>Objectifs de communication</a:t>
                      </a:r>
                    </a:p>
                  </a:txBody>
                  <a:tcPr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A" sz="1100" b="1" dirty="0">
                        <a:latin typeface="Overpass" panose="00000500000000000000" pitchFamily="2" charset="0"/>
                      </a:endParaRPr>
                    </a:p>
                  </a:txBody>
                  <a:tcPr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 sz="1100" b="1" dirty="0">
                        <a:latin typeface="Overpass" panose="00000500000000000000" pitchFamily="2" charset="0"/>
                      </a:endParaRPr>
                    </a:p>
                  </a:txBody>
                  <a:tcPr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2418075"/>
                  </a:ext>
                </a:extLst>
              </a:tr>
              <a:tr h="361384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900" kern="1200" dirty="0">
                          <a:solidFill>
                            <a:schemeClr val="dk1"/>
                          </a:solidFill>
                          <a:latin typeface="Overpass Light" panose="00000400000000000000" pitchFamily="2" charset="0"/>
                          <a:ea typeface="+mn-ea"/>
                          <a:cs typeface="+mn-cs"/>
                        </a:rPr>
                        <a:t>Préciser les objectifs de communications.</a:t>
                      </a:r>
                    </a:p>
                    <a:p>
                      <a:endParaRPr lang="fr-CA" sz="900" dirty="0">
                        <a:latin typeface="Overpass" panose="00000500000000000000" pitchFamily="2" charset="0"/>
                      </a:endParaRPr>
                    </a:p>
                  </a:txBody>
                  <a:tcPr>
                    <a:solidFill>
                      <a:srgbClr val="EFEF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A" sz="900" dirty="0">
                        <a:latin typeface="Overpass" panose="00000500000000000000" pitchFamily="2" charset="0"/>
                      </a:endParaRPr>
                    </a:p>
                  </a:txBody>
                  <a:tcPr>
                    <a:solidFill>
                      <a:srgbClr val="EFEF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 sz="900" dirty="0">
                        <a:latin typeface="Overpass Light" panose="00000400000000000000" pitchFamily="2" charset="0"/>
                      </a:endParaRPr>
                    </a:p>
                  </a:txBody>
                  <a:tcPr>
                    <a:solidFill>
                      <a:srgbClr val="EFEF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5700410"/>
                  </a:ext>
                </a:extLst>
              </a:tr>
              <a:tr h="247481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100" b="1" dirty="0">
                          <a:latin typeface="Overpass" panose="00000500000000000000" pitchFamily="2" charset="0"/>
                        </a:rPr>
                        <a:t>Stratégies</a:t>
                      </a:r>
                    </a:p>
                  </a:txBody>
                  <a:tcPr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r>
                        <a:rPr lang="fr-CA" sz="1100" b="1" dirty="0">
                          <a:latin typeface="Overpass" panose="00000500000000000000" pitchFamily="2" charset="0"/>
                        </a:rPr>
                        <a:t>Cibles</a:t>
                      </a:r>
                    </a:p>
                  </a:txBody>
                  <a:tcPr>
                    <a:solidFill>
                      <a:srgbClr val="D9D9D9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100" b="1" dirty="0">
                          <a:latin typeface="Overpass" panose="00000500000000000000" pitchFamily="2" charset="0"/>
                        </a:rPr>
                        <a:t>Cibles</a:t>
                      </a:r>
                    </a:p>
                  </a:txBody>
                  <a:tcPr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A" sz="1100" dirty="0">
                        <a:latin typeface="Overpass" panose="00000500000000000000" pitchFamily="2" charset="0"/>
                      </a:endParaRPr>
                    </a:p>
                  </a:txBody>
                  <a:tcPr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2309886"/>
                  </a:ext>
                </a:extLst>
              </a:tr>
              <a:tr h="361384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900" dirty="0">
                          <a:latin typeface="Overpass Light" panose="00000400000000000000" pitchFamily="2" charset="0"/>
                        </a:rPr>
                        <a:t>Décrire les différentes stratégies retenues.</a:t>
                      </a:r>
                      <a:endParaRPr lang="fr-CA" sz="900" dirty="0">
                        <a:latin typeface="Overpass" panose="00000500000000000000" pitchFamily="2" charset="0"/>
                      </a:endParaRPr>
                    </a:p>
                  </a:txBody>
                  <a:tcPr>
                    <a:solidFill>
                      <a:srgbClr val="EFEFE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900" kern="1200" dirty="0">
                          <a:solidFill>
                            <a:schemeClr val="dk1"/>
                          </a:solidFill>
                          <a:latin typeface="Overpass Light" panose="00000400000000000000" pitchFamily="2" charset="0"/>
                          <a:ea typeface="+mn-ea"/>
                          <a:cs typeface="+mn-cs"/>
                        </a:rPr>
                        <a:t>Identifier les publics cibles à partir desquels découleront les stratégies et les canaux à privilégier.</a:t>
                      </a:r>
                    </a:p>
                    <a:p>
                      <a:endParaRPr lang="fr-CA" sz="900" dirty="0">
                        <a:latin typeface="Overpass" panose="00000500000000000000" pitchFamily="2" charset="0"/>
                      </a:endParaRPr>
                    </a:p>
                  </a:txBody>
                  <a:tcPr>
                    <a:solidFill>
                      <a:srgbClr val="EFEFEF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900" kern="1200" dirty="0">
                          <a:solidFill>
                            <a:schemeClr val="dk1"/>
                          </a:solidFill>
                          <a:latin typeface="Overpass Light" panose="00000400000000000000" pitchFamily="2" charset="0"/>
                          <a:ea typeface="+mn-ea"/>
                          <a:cs typeface="+mn-cs"/>
                        </a:rPr>
                        <a:t>Identifier les publics cibles à partir desquels découleront les stratégies et les canaux à privilégier.</a:t>
                      </a:r>
                    </a:p>
                  </a:txBody>
                  <a:tcPr>
                    <a:solidFill>
                      <a:srgbClr val="EFEF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A" sz="900" dirty="0">
                        <a:latin typeface="Overpass" panose="00000500000000000000" pitchFamily="2" charset="0"/>
                      </a:endParaRPr>
                    </a:p>
                  </a:txBody>
                  <a:tcPr>
                    <a:solidFill>
                      <a:srgbClr val="EFEF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373550"/>
                  </a:ext>
                </a:extLst>
              </a:tr>
              <a:tr h="24828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100" b="1" dirty="0">
                          <a:latin typeface="Overpass" panose="00000500000000000000" pitchFamily="2" charset="0"/>
                        </a:rPr>
                        <a:t>Axe de communication</a:t>
                      </a:r>
                    </a:p>
                  </a:txBody>
                  <a:tcPr>
                    <a:solidFill>
                      <a:srgbClr val="D9D9D9"/>
                    </a:solidFill>
                  </a:tcPr>
                </a:tc>
                <a:tc gridSpan="4">
                  <a:txBody>
                    <a:bodyPr/>
                    <a:lstStyle/>
                    <a:p>
                      <a:r>
                        <a:rPr lang="fr-CA" sz="1100" b="1">
                          <a:latin typeface="Overpass" panose="00000500000000000000" pitchFamily="2" charset="0"/>
                        </a:rPr>
                        <a:t>Messages clés</a:t>
                      </a:r>
                      <a:endParaRPr lang="fr-CA" sz="1100" dirty="0">
                        <a:latin typeface="Overpass" panose="00000500000000000000" pitchFamily="2" charset="0"/>
                      </a:endParaRPr>
                    </a:p>
                  </a:txBody>
                  <a:tcPr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r>
                        <a:rPr lang="fr-CA" sz="1100" b="1" dirty="0">
                          <a:latin typeface="Overpass" panose="00000500000000000000" pitchFamily="2" charset="0"/>
                        </a:rPr>
                        <a:t>Messages clés</a:t>
                      </a:r>
                    </a:p>
                  </a:txBody>
                  <a:tcPr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1120471"/>
                  </a:ext>
                </a:extLst>
              </a:tr>
              <a:tr h="3613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900" dirty="0">
                          <a:latin typeface="Overpass Light" panose="00000400000000000000" pitchFamily="2" charset="0"/>
                        </a:rPr>
                        <a:t>Identifier l’axe de communication.</a:t>
                      </a:r>
                    </a:p>
                  </a:txBody>
                  <a:tcPr>
                    <a:solidFill>
                      <a:srgbClr val="EFEFEF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900" dirty="0">
                          <a:latin typeface="Overpass Light" panose="00000400000000000000" pitchFamily="2" charset="0"/>
                        </a:rPr>
                        <a:t>Identifier les messages clés pour ce projet.</a:t>
                      </a:r>
                    </a:p>
                  </a:txBody>
                  <a:tcPr>
                    <a:solidFill>
                      <a:srgbClr val="EFEF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900" dirty="0">
                          <a:latin typeface="Overpass Light" panose="00000400000000000000" pitchFamily="2" charset="0"/>
                        </a:rPr>
                        <a:t>Identifier les messages clés pour ce projet.</a:t>
                      </a:r>
                    </a:p>
                    <a:p>
                      <a:endParaRPr lang="fr-CA" sz="900" dirty="0">
                        <a:latin typeface="Overpass" panose="00000500000000000000" pitchFamily="2" charset="0"/>
                      </a:endParaRPr>
                    </a:p>
                  </a:txBody>
                  <a:tcPr>
                    <a:solidFill>
                      <a:srgbClr val="EFEF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3744553"/>
                  </a:ext>
                </a:extLst>
              </a:tr>
              <a:tr h="249085">
                <a:tc>
                  <a:txBody>
                    <a:bodyPr/>
                    <a:lstStyle/>
                    <a:p>
                      <a:r>
                        <a:rPr lang="fr-CA" sz="1100" b="1" dirty="0">
                          <a:latin typeface="Overpass" panose="00000500000000000000" pitchFamily="2" charset="0"/>
                        </a:rPr>
                        <a:t>Moyens de communication</a:t>
                      </a:r>
                    </a:p>
                  </a:txBody>
                  <a:tcPr>
                    <a:solidFill>
                      <a:srgbClr val="D9D9D9"/>
                    </a:solidFill>
                  </a:tcPr>
                </a:tc>
                <a:tc gridSpan="4">
                  <a:txBody>
                    <a:bodyPr/>
                    <a:lstStyle/>
                    <a:p>
                      <a:r>
                        <a:rPr lang="fr-CA" sz="1100" b="1" dirty="0">
                          <a:latin typeface="Overpass" panose="00000500000000000000" pitchFamily="2" charset="0"/>
                        </a:rPr>
                        <a:t>Canaux de communication</a:t>
                      </a:r>
                    </a:p>
                  </a:txBody>
                  <a:tcPr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 sz="1100" dirty="0">
                        <a:latin typeface="Overpass" panose="00000500000000000000" pitchFamily="2" charset="0"/>
                      </a:endParaRPr>
                    </a:p>
                  </a:txBody>
                  <a:tcPr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2872128"/>
                  </a:ext>
                </a:extLst>
              </a:tr>
              <a:tr h="3613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900" kern="1200" dirty="0">
                          <a:solidFill>
                            <a:schemeClr val="dk1"/>
                          </a:solidFill>
                          <a:latin typeface="Overpass Light" panose="00000400000000000000" pitchFamily="2" charset="0"/>
                          <a:ea typeface="+mn-ea"/>
                          <a:cs typeface="+mn-cs"/>
                        </a:rPr>
                        <a:t>Identifier les moyens de communication qui seront utilisés.</a:t>
                      </a:r>
                    </a:p>
                    <a:p>
                      <a:endParaRPr lang="fr-CA" sz="900" dirty="0">
                        <a:latin typeface="Overpass" panose="00000500000000000000" pitchFamily="2" charset="0"/>
                      </a:endParaRPr>
                    </a:p>
                  </a:txBody>
                  <a:tcPr>
                    <a:solidFill>
                      <a:srgbClr val="EFEFEF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900" dirty="0">
                          <a:latin typeface="Overpass Light" panose="00000400000000000000" pitchFamily="2" charset="0"/>
                        </a:rPr>
                        <a:t>Faire la liste des canaux de communication (ex. : réseaux sociaux et Web, médias du campus, relations de presse, publications, activités officielles, séance de signature, etc.).</a:t>
                      </a:r>
                    </a:p>
                  </a:txBody>
                  <a:tcPr>
                    <a:solidFill>
                      <a:srgbClr val="EFEF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 sz="900" dirty="0">
                        <a:latin typeface="Overpass" panose="00000500000000000000" pitchFamily="2" charset="0"/>
                      </a:endParaRPr>
                    </a:p>
                  </a:txBody>
                  <a:tcPr>
                    <a:solidFill>
                      <a:srgbClr val="EFEF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7713077"/>
                  </a:ext>
                </a:extLst>
              </a:tr>
              <a:tr h="241866">
                <a:tc>
                  <a:txBody>
                    <a:bodyPr/>
                    <a:lstStyle/>
                    <a:p>
                      <a:r>
                        <a:rPr lang="fr-CA" sz="1100" b="1" dirty="0">
                          <a:latin typeface="Overpass" panose="00000500000000000000" pitchFamily="2" charset="0"/>
                        </a:rPr>
                        <a:t>Échéancier</a:t>
                      </a:r>
                    </a:p>
                  </a:txBody>
                  <a:tcPr>
                    <a:solidFill>
                      <a:srgbClr val="D9D9D9"/>
                    </a:solidFill>
                  </a:tcPr>
                </a:tc>
                <a:tc gridSpan="4">
                  <a:txBody>
                    <a:bodyPr/>
                    <a:lstStyle/>
                    <a:p>
                      <a:r>
                        <a:rPr lang="fr-CA" sz="1100" b="1" dirty="0">
                          <a:latin typeface="Overpass" panose="00000500000000000000" pitchFamily="2" charset="0"/>
                        </a:rPr>
                        <a:t>Mesures de succès</a:t>
                      </a:r>
                    </a:p>
                  </a:txBody>
                  <a:tcPr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 sz="1100" dirty="0">
                        <a:latin typeface="Overpass" panose="00000500000000000000" pitchFamily="2" charset="0"/>
                      </a:endParaRPr>
                    </a:p>
                  </a:txBody>
                  <a:tcPr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0770338"/>
                  </a:ext>
                </a:extLst>
              </a:tr>
              <a:tr h="3613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900" kern="1200" dirty="0">
                          <a:solidFill>
                            <a:schemeClr val="dk1"/>
                          </a:solidFill>
                          <a:latin typeface="Overpass Light" panose="00000400000000000000" pitchFamily="2" charset="0"/>
                          <a:ea typeface="+mn-ea"/>
                          <a:cs typeface="+mn-cs"/>
                        </a:rPr>
                        <a:t>Identifier les dates importantes à retenir.</a:t>
                      </a:r>
                    </a:p>
                    <a:p>
                      <a:endParaRPr lang="fr-CA" sz="900" dirty="0">
                        <a:latin typeface="Overpass" panose="00000500000000000000" pitchFamily="2" charset="0"/>
                      </a:endParaRPr>
                    </a:p>
                  </a:txBody>
                  <a:tcPr>
                    <a:solidFill>
                      <a:srgbClr val="EFEFEF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900" dirty="0">
                          <a:latin typeface="Overpass Light" panose="00000400000000000000" pitchFamily="2" charset="0"/>
                        </a:rPr>
                        <a:t>Évaluer les mesures de succès en lien aux objectifs mentionnés ci-haut.</a:t>
                      </a:r>
                    </a:p>
                    <a:p>
                      <a:endParaRPr lang="fr-CA" sz="900" dirty="0">
                        <a:latin typeface="Overpass" panose="00000500000000000000" pitchFamily="2" charset="0"/>
                      </a:endParaRPr>
                    </a:p>
                  </a:txBody>
                  <a:tcPr>
                    <a:solidFill>
                      <a:srgbClr val="EFEF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 sz="900" dirty="0">
                        <a:latin typeface="Overpass" panose="00000500000000000000" pitchFamily="2" charset="0"/>
                      </a:endParaRPr>
                    </a:p>
                  </a:txBody>
                  <a:tcPr>
                    <a:solidFill>
                      <a:srgbClr val="EFEF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61951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50589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des matiè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>
            <a:extLst>
              <a:ext uri="{FF2B5EF4-FFF2-40B4-BE49-F238E27FC236}">
                <a16:creationId xmlns:a16="http://schemas.microsoft.com/office/drawing/2014/main" id="{B633BEC7-6B73-7240-8E74-DB83DFB3DB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40400" y="630000"/>
            <a:ext cx="6858000" cy="617295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2600" baseline="0">
                <a:solidFill>
                  <a:schemeClr val="accent1"/>
                </a:solidFill>
                <a:latin typeface="Overpass" pitchFamily="2" charset="77"/>
              </a:defRPr>
            </a:lvl1pPr>
          </a:lstStyle>
          <a:p>
            <a:r>
              <a:rPr lang="fr-CA" dirty="0"/>
              <a:t>Table des matières</a:t>
            </a:r>
            <a:endParaRPr lang="fr-FR" dirty="0"/>
          </a:p>
        </p:txBody>
      </p:sp>
      <p:sp>
        <p:nvSpPr>
          <p:cNvPr id="8" name="Sous-titre 2">
            <a:extLst>
              <a:ext uri="{FF2B5EF4-FFF2-40B4-BE49-F238E27FC236}">
                <a16:creationId xmlns:a16="http://schemas.microsoft.com/office/drawing/2014/main" id="{F7E40222-A09B-3947-B4A6-84F9EE3D41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40400" y="1772027"/>
            <a:ext cx="6858000" cy="1241425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600" baseline="0">
                <a:solidFill>
                  <a:schemeClr val="accent6"/>
                </a:solidFill>
                <a:latin typeface="Overpass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CA" dirty="0"/>
              <a:t>Modifier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139366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d rou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C4486B5C-A7B8-A94D-B61D-71A73E78941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304800"/>
            <a:ext cx="6858000" cy="4521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lnSpc>
                <a:spcPts val="5000"/>
              </a:lnSpc>
              <a:defRPr sz="5000" b="0" i="0" cap="all" baseline="0">
                <a:solidFill>
                  <a:schemeClr val="bg1"/>
                </a:solidFill>
                <a:latin typeface="Overpass" pitchFamily="2" charset="77"/>
              </a:defRPr>
            </a:lvl1pPr>
          </a:lstStyle>
          <a:p>
            <a:r>
              <a:rPr lang="fr-CA" dirty="0"/>
              <a:t>AJOUTER LE Titre </a:t>
            </a:r>
            <a:br>
              <a:rPr lang="fr-CA" dirty="0"/>
            </a:br>
            <a:r>
              <a:rPr lang="fr-CA" dirty="0"/>
              <a:t>de la section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5489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d gris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DA5BDF88-640B-9945-80CA-AB7922D65B3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304800"/>
            <a:ext cx="6858000" cy="4521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lnSpc>
                <a:spcPts val="5000"/>
              </a:lnSpc>
              <a:defRPr sz="5000" b="0" i="0" cap="all" baseline="0">
                <a:solidFill>
                  <a:schemeClr val="bg1"/>
                </a:solidFill>
                <a:latin typeface="Overpass" pitchFamily="2" charset="77"/>
              </a:defRPr>
            </a:lvl1pPr>
          </a:lstStyle>
          <a:p>
            <a:r>
              <a:rPr lang="fr-CA" dirty="0"/>
              <a:t>AJOUTER LE Titre </a:t>
            </a:r>
            <a:br>
              <a:rPr lang="fr-CA" dirty="0"/>
            </a:br>
            <a:r>
              <a:rPr lang="fr-CA" dirty="0"/>
              <a:t>de la section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0186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d jaun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890D6D94-1DBD-A946-A489-E670A1A3E2D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304800"/>
            <a:ext cx="6858000" cy="4521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lnSpc>
                <a:spcPts val="5000"/>
              </a:lnSpc>
              <a:defRPr sz="5000" b="0" i="0" cap="all" baseline="0">
                <a:solidFill>
                  <a:schemeClr val="bg1"/>
                </a:solidFill>
                <a:latin typeface="Overpass" pitchFamily="2" charset="77"/>
              </a:defRPr>
            </a:lvl1pPr>
          </a:lstStyle>
          <a:p>
            <a:r>
              <a:rPr lang="fr-CA" dirty="0"/>
              <a:t>AJOUTER LE Titre </a:t>
            </a:r>
            <a:br>
              <a:rPr lang="fr-CA" dirty="0"/>
            </a:br>
            <a:r>
              <a:rPr lang="fr-CA" dirty="0"/>
              <a:t>de la section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770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d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88928B9E-E18F-5243-865D-D08488133E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304800"/>
            <a:ext cx="6858000" cy="4521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lnSpc>
                <a:spcPts val="5000"/>
              </a:lnSpc>
              <a:defRPr sz="5000" b="0" i="0" kern="1000" cap="all" baseline="0">
                <a:solidFill>
                  <a:schemeClr val="accent6"/>
                </a:solidFill>
                <a:latin typeface="Overpass" pitchFamily="2" charset="77"/>
              </a:defRPr>
            </a:lvl1pPr>
          </a:lstStyle>
          <a:p>
            <a:r>
              <a:rPr lang="fr-CA" dirty="0"/>
              <a:t>AJOUTER LE Titre </a:t>
            </a:r>
            <a:br>
              <a:rPr lang="fr-CA" dirty="0"/>
            </a:br>
            <a:r>
              <a:rPr lang="fr-CA" dirty="0"/>
              <a:t>de la section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12074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6">
            <a:extLst>
              <a:ext uri="{FF2B5EF4-FFF2-40B4-BE49-F238E27FC236}">
                <a16:creationId xmlns:a16="http://schemas.microsoft.com/office/drawing/2014/main" id="{81F6B057-03AA-2B46-98B5-930C169F14B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75601" y="2080800"/>
            <a:ext cx="2545978" cy="17745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700" b="0" i="0">
                <a:solidFill>
                  <a:schemeClr val="accent6"/>
                </a:solidFill>
                <a:latin typeface="Overpass Light" pitchFamily="2" charset="77"/>
              </a:defRPr>
            </a:lvl1pPr>
            <a:lvl2pPr marL="457200" indent="0">
              <a:buNone/>
              <a:defRPr sz="1600" b="0" i="0">
                <a:solidFill>
                  <a:schemeClr val="tx1">
                    <a:lumMod val="75000"/>
                    <a:lumOff val="25000"/>
                  </a:schemeClr>
                </a:solidFill>
                <a:latin typeface="Overpass Light" pitchFamily="2" charset="77"/>
              </a:defRPr>
            </a:lvl2pPr>
            <a:lvl3pPr marL="914400" indent="0">
              <a:buNone/>
              <a:defRPr sz="1600" b="0" i="0">
                <a:solidFill>
                  <a:schemeClr val="tx1">
                    <a:lumMod val="75000"/>
                    <a:lumOff val="25000"/>
                  </a:schemeClr>
                </a:solidFill>
                <a:latin typeface="Overpass Light" pitchFamily="2" charset="77"/>
              </a:defRPr>
            </a:lvl3pPr>
            <a:lvl4pPr marL="1371600" indent="0">
              <a:buNone/>
              <a:defRPr sz="1600" b="0" i="0">
                <a:solidFill>
                  <a:schemeClr val="tx1">
                    <a:lumMod val="75000"/>
                    <a:lumOff val="25000"/>
                  </a:schemeClr>
                </a:solidFill>
                <a:latin typeface="Overpass Light" pitchFamily="2" charset="77"/>
              </a:defRPr>
            </a:lvl4pPr>
            <a:lvl5pPr marL="1828800" indent="0">
              <a:buNone/>
              <a:defRPr sz="1600" b="0" i="0">
                <a:solidFill>
                  <a:schemeClr val="tx1">
                    <a:lumMod val="75000"/>
                    <a:lumOff val="25000"/>
                  </a:schemeClr>
                </a:solidFill>
                <a:latin typeface="Overpass Light" pitchFamily="2" charset="77"/>
              </a:defRPr>
            </a:lvl5pPr>
          </a:lstStyle>
          <a:p>
            <a:pPr lvl="0"/>
            <a:r>
              <a:rPr lang="fr-CA" dirty="0" err="1"/>
              <a:t>Sit</a:t>
            </a:r>
            <a:r>
              <a:rPr lang="fr-CA" dirty="0"/>
              <a:t> </a:t>
            </a:r>
            <a:r>
              <a:rPr lang="fr-CA" dirty="0" err="1"/>
              <a:t>amet</a:t>
            </a:r>
            <a:r>
              <a:rPr lang="fr-CA" dirty="0"/>
              <a:t>, </a:t>
            </a:r>
            <a:r>
              <a:rPr lang="fr-CA" dirty="0" err="1"/>
              <a:t>consectetur</a:t>
            </a:r>
            <a:r>
              <a:rPr lang="fr-CA" dirty="0"/>
              <a:t> </a:t>
            </a:r>
            <a:r>
              <a:rPr lang="fr-CA" dirty="0" err="1"/>
              <a:t>adipiscing</a:t>
            </a:r>
            <a:r>
              <a:rPr lang="fr-CA" dirty="0"/>
              <a:t> </a:t>
            </a:r>
            <a:r>
              <a:rPr lang="fr-CA" dirty="0" err="1"/>
              <a:t>alit</a:t>
            </a:r>
            <a:r>
              <a:rPr lang="fr-CA" dirty="0"/>
              <a:t>, </a:t>
            </a:r>
            <a:r>
              <a:rPr lang="fr-CA" dirty="0" err="1"/>
              <a:t>sed</a:t>
            </a:r>
            <a:r>
              <a:rPr lang="fr-CA" dirty="0"/>
              <a:t> do </a:t>
            </a:r>
            <a:r>
              <a:rPr lang="fr-CA" dirty="0" err="1"/>
              <a:t>eiusmod</a:t>
            </a:r>
            <a:r>
              <a:rPr lang="fr-CA" dirty="0"/>
              <a:t> </a:t>
            </a:r>
            <a:r>
              <a:rPr lang="fr-CA" dirty="0" err="1"/>
              <a:t>tempor</a:t>
            </a:r>
            <a:r>
              <a:rPr lang="fr-CA" dirty="0"/>
              <a:t> </a:t>
            </a:r>
            <a:r>
              <a:rPr lang="fr-CA" dirty="0" err="1"/>
              <a:t>incididunt</a:t>
            </a:r>
            <a:r>
              <a:rPr lang="fr-CA" dirty="0"/>
              <a:t> ut </a:t>
            </a:r>
            <a:r>
              <a:rPr lang="fr-CA" dirty="0" err="1"/>
              <a:t>labore</a:t>
            </a:r>
            <a:r>
              <a:rPr lang="fr-CA" dirty="0"/>
              <a:t> et </a:t>
            </a:r>
            <a:r>
              <a:rPr lang="fr-CA" dirty="0" err="1"/>
              <a:t>dolore</a:t>
            </a:r>
            <a:r>
              <a:rPr lang="fr-CA" dirty="0"/>
              <a:t> magna </a:t>
            </a:r>
            <a:r>
              <a:rPr lang="fr-CA" dirty="0" err="1"/>
              <a:t>allagua</a:t>
            </a:r>
            <a:r>
              <a:rPr lang="fr-CA" dirty="0"/>
              <a:t>. Ut </a:t>
            </a:r>
            <a:r>
              <a:rPr lang="fr-CA" dirty="0" err="1"/>
              <a:t>enim</a:t>
            </a:r>
            <a:r>
              <a:rPr lang="fr-CA" dirty="0"/>
              <a:t> ad </a:t>
            </a:r>
            <a:r>
              <a:rPr lang="fr-CA" dirty="0" err="1"/>
              <a:t>minim</a:t>
            </a:r>
            <a:r>
              <a:rPr lang="fr-CA" dirty="0"/>
              <a:t> </a:t>
            </a:r>
            <a:r>
              <a:rPr lang="fr-CA" dirty="0" err="1"/>
              <a:t>veniam</a:t>
            </a:r>
            <a:r>
              <a:rPr lang="fr-CA" dirty="0"/>
              <a:t>.</a:t>
            </a:r>
            <a:endParaRPr lang="fr-FR" dirty="0"/>
          </a:p>
        </p:txBody>
      </p:sp>
      <p:sp>
        <p:nvSpPr>
          <p:cNvPr id="4" name="Espace réservé du texte 11">
            <a:extLst>
              <a:ext uri="{FF2B5EF4-FFF2-40B4-BE49-F238E27FC236}">
                <a16:creationId xmlns:a16="http://schemas.microsoft.com/office/drawing/2014/main" id="{A02269A0-AF3B-0143-B7FC-5928DA8DB29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75944" y="1478280"/>
            <a:ext cx="2480678" cy="40018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700" baseline="0">
                <a:solidFill>
                  <a:schemeClr val="accent6"/>
                </a:solidFill>
                <a:latin typeface="Overpass" pitchFamily="2" charset="77"/>
              </a:defRPr>
            </a:lvl1pPr>
            <a:lvl2pPr marL="457200" indent="0">
              <a:buFontTx/>
              <a:buNone/>
              <a:defRPr sz="1800" baseline="0">
                <a:solidFill>
                  <a:schemeClr val="accent6"/>
                </a:solidFill>
                <a:latin typeface="Overpass" pitchFamily="2" charset="77"/>
              </a:defRPr>
            </a:lvl2pPr>
            <a:lvl3pPr marL="914400" indent="0">
              <a:buFontTx/>
              <a:buNone/>
              <a:defRPr sz="1800" baseline="0">
                <a:solidFill>
                  <a:schemeClr val="accent6"/>
                </a:solidFill>
                <a:latin typeface="Overpass" pitchFamily="2" charset="77"/>
              </a:defRPr>
            </a:lvl3pPr>
            <a:lvl4pPr marL="1371600" indent="0">
              <a:buFontTx/>
              <a:buNone/>
              <a:defRPr sz="1800" baseline="0">
                <a:solidFill>
                  <a:schemeClr val="accent6"/>
                </a:solidFill>
                <a:latin typeface="Overpass" pitchFamily="2" charset="77"/>
              </a:defRPr>
            </a:lvl4pPr>
            <a:lvl5pPr marL="1828800" indent="0">
              <a:buFontTx/>
              <a:buNone/>
              <a:defRPr sz="1800" baseline="0">
                <a:solidFill>
                  <a:schemeClr val="accent6"/>
                </a:solidFill>
                <a:latin typeface="Overpass" pitchFamily="2" charset="77"/>
              </a:defRPr>
            </a:lvl5pPr>
          </a:lstStyle>
          <a:p>
            <a:pPr lvl="0"/>
            <a:r>
              <a:rPr lang="fr-CA" dirty="0"/>
              <a:t>Sous-titre (optionnel)</a:t>
            </a:r>
            <a:endParaRPr lang="fr-FR" dirty="0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BE386636-6289-6944-95A7-22343DD5AE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75944" y="630000"/>
            <a:ext cx="2480678" cy="848280"/>
          </a:xfrm>
          <a:prstGeom prst="rect">
            <a:avLst/>
          </a:prstGeom>
        </p:spPr>
        <p:txBody>
          <a:bodyPr lIns="0" tIns="0" rIns="0" bIns="0"/>
          <a:lstStyle>
            <a:lvl1pPr>
              <a:defRPr sz="2600" b="0" i="0" baseline="0">
                <a:solidFill>
                  <a:schemeClr val="accent1"/>
                </a:solidFill>
                <a:latin typeface="Overpass" pitchFamily="2" charset="77"/>
              </a:defRPr>
            </a:lvl1pPr>
          </a:lstStyle>
          <a:p>
            <a:r>
              <a:rPr lang="fr-CA" dirty="0"/>
              <a:t>Titre du</a:t>
            </a:r>
            <a:br>
              <a:rPr lang="fr-CA" dirty="0"/>
            </a:br>
            <a:r>
              <a:rPr lang="fr-CA" dirty="0"/>
              <a:t>graphique</a:t>
            </a:r>
            <a:endParaRPr lang="fr-F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D83742-F6BC-5F41-A534-D24C88B56FA4}"/>
              </a:ext>
            </a:extLst>
          </p:cNvPr>
          <p:cNvSpPr/>
          <p:nvPr userDrawn="1"/>
        </p:nvSpPr>
        <p:spPr>
          <a:xfrm>
            <a:off x="0" y="0"/>
            <a:ext cx="6074979" cy="51435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71250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id="{54FDD69A-A7CD-974E-9882-9336752340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41576" y="630000"/>
            <a:ext cx="7477956" cy="374290"/>
          </a:xfrm>
          <a:prstGeom prst="rect">
            <a:avLst/>
          </a:prstGeom>
        </p:spPr>
        <p:txBody>
          <a:bodyPr lIns="0" tIns="0" rIns="0" bIns="0"/>
          <a:lstStyle>
            <a:lvl1pPr>
              <a:defRPr sz="2600" b="0" i="0" baseline="0">
                <a:solidFill>
                  <a:schemeClr val="accent1"/>
                </a:solidFill>
                <a:latin typeface="Overpass" pitchFamily="2" charset="77"/>
              </a:defRPr>
            </a:lvl1pPr>
          </a:lstStyle>
          <a:p>
            <a:r>
              <a:rPr lang="fr-CA" dirty="0"/>
              <a:t>Titre du tableau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81903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uverture - fond gr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9AE794B-9698-3B4F-9FE8-C264D6B1822C}"/>
              </a:ext>
            </a:extLst>
          </p:cNvPr>
          <p:cNvSpPr/>
          <p:nvPr userDrawn="1"/>
        </p:nvSpPr>
        <p:spPr>
          <a:xfrm>
            <a:off x="0" y="1"/>
            <a:ext cx="9144000" cy="419576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1D02149-8693-2C47-8B04-CFB7965EEF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414000"/>
            <a:ext cx="6858000" cy="1790700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lnSpc>
                <a:spcPts val="5000"/>
              </a:lnSpc>
              <a:defRPr sz="5000" b="1" i="0" cap="all" baseline="0">
                <a:solidFill>
                  <a:schemeClr val="bg1"/>
                </a:solidFill>
                <a:latin typeface="Overpass" pitchFamily="2" charset="77"/>
              </a:defRPr>
            </a:lvl1pPr>
          </a:lstStyle>
          <a:p>
            <a:r>
              <a:rPr lang="fr-CA" dirty="0"/>
              <a:t>Modifier le style du titre</a:t>
            </a:r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63BA5C3B-CCE6-AF47-A95B-102AF7AB8A8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43000" y="2250000"/>
            <a:ext cx="6858000" cy="6300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3200" baseline="0">
                <a:solidFill>
                  <a:schemeClr val="bg1"/>
                </a:solidFill>
                <a:latin typeface="Overpass" pitchFamily="2" charset="77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CA" dirty="0"/>
              <a:t>Sous-titre (optionnel)</a:t>
            </a:r>
            <a:endParaRPr lang="en-US" dirty="0"/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12FAF42E-5F5B-F540-BDAA-9CEA3943D759}"/>
              </a:ext>
            </a:extLst>
          </p:cNvPr>
          <p:cNvCxnSpPr>
            <a:cxnSpLocks/>
          </p:cNvCxnSpPr>
          <p:nvPr userDrawn="1"/>
        </p:nvCxnSpPr>
        <p:spPr>
          <a:xfrm>
            <a:off x="1143000" y="3009900"/>
            <a:ext cx="939800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CBFC5A5-C249-8547-8639-38A7BE4F971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43000" y="3163094"/>
            <a:ext cx="3556000" cy="404801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 b="1" baseline="0">
                <a:solidFill>
                  <a:schemeClr val="bg1"/>
                </a:solidFill>
                <a:latin typeface="Overpass" pitchFamily="2" charset="77"/>
              </a:defRPr>
            </a:lvl1pPr>
          </a:lstStyle>
          <a:p>
            <a:pPr lvl="0"/>
            <a:r>
              <a:rPr lang="fr-CA" dirty="0"/>
              <a:t>Présenté par Prénom Nom</a:t>
            </a:r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A478FFB3-AB91-094E-A8B8-25B114C1C9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43000" y="3660384"/>
            <a:ext cx="3556000" cy="404802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 baseline="0">
                <a:solidFill>
                  <a:schemeClr val="bg1"/>
                </a:solidFill>
                <a:latin typeface="Overpass" pitchFamily="2" charset="77"/>
              </a:defRPr>
            </a:lvl1pPr>
          </a:lstStyle>
          <a:p>
            <a:pPr lvl="0"/>
            <a:r>
              <a:rPr lang="fr-CA" dirty="0"/>
              <a:t>Date et lieu</a:t>
            </a:r>
          </a:p>
        </p:txBody>
      </p:sp>
    </p:spTree>
    <p:extLst>
      <p:ext uri="{BB962C8B-B14F-4D97-AF65-F5344CB8AC3E}">
        <p14:creationId xmlns:p14="http://schemas.microsoft.com/office/powerpoint/2010/main" val="29961577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ôture - fond rou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D73973F-954E-2A4D-A77D-721309C0749F}"/>
              </a:ext>
            </a:extLst>
          </p:cNvPr>
          <p:cNvSpPr/>
          <p:nvPr userDrawn="1"/>
        </p:nvSpPr>
        <p:spPr>
          <a:xfrm>
            <a:off x="0" y="1"/>
            <a:ext cx="9144000" cy="41957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882CD76-590E-2A4D-AD60-91EACAA46C6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42999" y="1322627"/>
            <a:ext cx="5551714" cy="188231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l">
              <a:buNone/>
              <a:defRPr sz="7000" b="1" baseline="0">
                <a:solidFill>
                  <a:schemeClr val="bg1"/>
                </a:solidFill>
                <a:latin typeface="Overpass" pitchFamily="2" charset="77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CA" dirty="0"/>
              <a:t>Merci</a:t>
            </a:r>
            <a:endParaRPr lang="en-US" dirty="0"/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6C1DA9AF-C97C-B64D-8CBD-521E1ABE3163}"/>
              </a:ext>
            </a:extLst>
          </p:cNvPr>
          <p:cNvCxnSpPr>
            <a:cxnSpLocks/>
          </p:cNvCxnSpPr>
          <p:nvPr userDrawn="1"/>
        </p:nvCxnSpPr>
        <p:spPr>
          <a:xfrm>
            <a:off x="1143000" y="3287493"/>
            <a:ext cx="939800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space réservé du texte 2">
            <a:extLst>
              <a:ext uri="{FF2B5EF4-FFF2-40B4-BE49-F238E27FC236}">
                <a16:creationId xmlns:a16="http://schemas.microsoft.com/office/drawing/2014/main" id="{3F082A54-FB60-3E4B-A93F-51C6479D5FC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42999" y="3345861"/>
            <a:ext cx="5551713" cy="404801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 b="1" baseline="0">
                <a:solidFill>
                  <a:schemeClr val="bg1"/>
                </a:solidFill>
                <a:latin typeface="Overpass" pitchFamily="2" charset="77"/>
              </a:defRPr>
            </a:lvl1pPr>
          </a:lstStyle>
          <a:p>
            <a:pPr lvl="0"/>
            <a:r>
              <a:rPr lang="fr-CA" dirty="0"/>
              <a:t>Nom de votre unité / Université Laval</a:t>
            </a:r>
          </a:p>
        </p:txBody>
      </p:sp>
      <p:sp>
        <p:nvSpPr>
          <p:cNvPr id="9" name="Espace réservé du texte 2">
            <a:extLst>
              <a:ext uri="{FF2B5EF4-FFF2-40B4-BE49-F238E27FC236}">
                <a16:creationId xmlns:a16="http://schemas.microsoft.com/office/drawing/2014/main" id="{16B72415-8D12-434F-90C6-E9C12B0D9BC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43000" y="3784783"/>
            <a:ext cx="5551712" cy="318866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 baseline="0">
                <a:solidFill>
                  <a:schemeClr val="bg1"/>
                </a:solidFill>
                <a:latin typeface="Overpass" pitchFamily="2" charset="77"/>
              </a:defRPr>
            </a:lvl1pPr>
          </a:lstStyle>
          <a:p>
            <a:pPr lvl="0"/>
            <a:r>
              <a:rPr lang="fr-CA" dirty="0" err="1"/>
              <a:t>ulaval.ca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293822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ôture - fond gr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D93DEE9-8202-404A-A9DA-46F2E5237541}"/>
              </a:ext>
            </a:extLst>
          </p:cNvPr>
          <p:cNvSpPr/>
          <p:nvPr userDrawn="1"/>
        </p:nvSpPr>
        <p:spPr>
          <a:xfrm>
            <a:off x="0" y="1"/>
            <a:ext cx="9144000" cy="419576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0C17D73C-3F4A-7C4D-B5C2-5D86392132B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42999" y="1322627"/>
            <a:ext cx="5551714" cy="188231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l">
              <a:buNone/>
              <a:defRPr sz="7000" b="1" baseline="0">
                <a:solidFill>
                  <a:schemeClr val="bg1"/>
                </a:solidFill>
                <a:latin typeface="Overpass" pitchFamily="2" charset="77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CA" dirty="0"/>
              <a:t>Merci</a:t>
            </a:r>
            <a:endParaRPr lang="en-US" dirty="0"/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3D641910-53FC-6542-A54E-1B78A11529DB}"/>
              </a:ext>
            </a:extLst>
          </p:cNvPr>
          <p:cNvCxnSpPr>
            <a:cxnSpLocks/>
          </p:cNvCxnSpPr>
          <p:nvPr userDrawn="1"/>
        </p:nvCxnSpPr>
        <p:spPr>
          <a:xfrm>
            <a:off x="1143000" y="3287493"/>
            <a:ext cx="939800" cy="0"/>
          </a:xfrm>
          <a:prstGeom prst="line">
            <a:avLst/>
          </a:prstGeom>
          <a:ln w="508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space réservé du texte 2">
            <a:extLst>
              <a:ext uri="{FF2B5EF4-FFF2-40B4-BE49-F238E27FC236}">
                <a16:creationId xmlns:a16="http://schemas.microsoft.com/office/drawing/2014/main" id="{C2795C03-8A5B-114C-BB65-0012766DB3C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42999" y="3345861"/>
            <a:ext cx="5551713" cy="404801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 b="1" baseline="0">
                <a:solidFill>
                  <a:schemeClr val="bg1"/>
                </a:solidFill>
                <a:latin typeface="Overpass" pitchFamily="2" charset="77"/>
              </a:defRPr>
            </a:lvl1pPr>
          </a:lstStyle>
          <a:p>
            <a:pPr lvl="0"/>
            <a:r>
              <a:rPr lang="fr-CA" dirty="0"/>
              <a:t>Nom de votre unité / Université Laval</a:t>
            </a:r>
          </a:p>
        </p:txBody>
      </p:sp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96801B3B-0C5E-3349-BBAB-DD58CB728DE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43000" y="3784783"/>
            <a:ext cx="5551712" cy="318866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 baseline="0">
                <a:solidFill>
                  <a:schemeClr val="bg1"/>
                </a:solidFill>
                <a:latin typeface="Overpass" pitchFamily="2" charset="77"/>
              </a:defRPr>
            </a:lvl1pPr>
          </a:lstStyle>
          <a:p>
            <a:pPr lvl="0"/>
            <a:r>
              <a:rPr lang="fr-CA" dirty="0" err="1"/>
              <a:t>ulaval.ca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953368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ise en con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D11DC1F-0E45-F6B1-C43A-9556CFA038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274639"/>
            <a:ext cx="7886700" cy="485216"/>
          </a:xfrm>
          <a:prstGeom prst="rect">
            <a:avLst/>
          </a:prstGeom>
        </p:spPr>
        <p:txBody>
          <a:bodyPr/>
          <a:lstStyle>
            <a:lvl1pPr>
              <a:defRPr sz="2600">
                <a:solidFill>
                  <a:srgbClr val="E30513"/>
                </a:solidFill>
                <a:latin typeface="Overpass" panose="00000500000000000000" pitchFamily="2" charset="0"/>
              </a:defRPr>
            </a:lvl1pPr>
          </a:lstStyle>
          <a:p>
            <a:r>
              <a:rPr lang="fr-FR" dirty="0"/>
              <a:t>Mise en contexte</a:t>
            </a:r>
            <a:endParaRPr lang="fr-CA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7D2EE8A-8A3F-316D-09CE-A85ADE86C10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8650" y="893502"/>
            <a:ext cx="7886700" cy="349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latin typeface="Overpass Light" panose="00000400000000000000" pitchFamily="2" charset="0"/>
              </a:defRPr>
            </a:lvl1pPr>
            <a:lvl2pPr marL="457200" indent="0">
              <a:buNone/>
              <a:defRPr sz="1200">
                <a:latin typeface="Overpass Light" panose="00000400000000000000" pitchFamily="2" charset="0"/>
              </a:defRPr>
            </a:lvl2pPr>
            <a:lvl3pPr marL="914400" indent="0">
              <a:buNone/>
              <a:defRPr sz="1200">
                <a:latin typeface="Overpass Light" panose="00000400000000000000" pitchFamily="2" charset="0"/>
              </a:defRPr>
            </a:lvl3pPr>
            <a:lvl4pPr marL="1371600" indent="0">
              <a:buNone/>
              <a:defRPr sz="1200">
                <a:latin typeface="Overpass Light" panose="00000400000000000000" pitchFamily="2" charset="0"/>
              </a:defRPr>
            </a:lvl4pPr>
            <a:lvl5pPr marL="1828800" indent="0">
              <a:buNone/>
              <a:defRPr sz="1200">
                <a:latin typeface="Overpass Light" panose="00000400000000000000" pitchFamily="2" charset="0"/>
              </a:defRPr>
            </a:lvl5pPr>
          </a:lstStyle>
          <a:p>
            <a:pPr lvl="0"/>
            <a:r>
              <a:rPr lang="fr-FR" dirty="0"/>
              <a:t>Cliquer pour ajouter les détails en lien avec la mise en contexte pour ce projet.</a:t>
            </a:r>
            <a:endParaRPr lang="fr-CA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D1A28175-27BB-A794-6793-AEB8E5F02CC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53664" y="4550568"/>
            <a:ext cx="1023854" cy="421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0232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Enje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D11DC1F-0E45-F6B1-C43A-9556CFA038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274639"/>
            <a:ext cx="7886700" cy="485216"/>
          </a:xfrm>
          <a:prstGeom prst="rect">
            <a:avLst/>
          </a:prstGeom>
        </p:spPr>
        <p:txBody>
          <a:bodyPr/>
          <a:lstStyle>
            <a:lvl1pPr>
              <a:defRPr sz="2600">
                <a:solidFill>
                  <a:srgbClr val="E30513"/>
                </a:solidFill>
                <a:latin typeface="Overpass" panose="00000500000000000000" pitchFamily="2" charset="0"/>
              </a:defRPr>
            </a:lvl1pPr>
          </a:lstStyle>
          <a:p>
            <a:r>
              <a:rPr lang="fr-FR" dirty="0"/>
              <a:t>Enjeux</a:t>
            </a:r>
            <a:endParaRPr lang="fr-CA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7D2EE8A-8A3F-316D-09CE-A85ADE86C10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8650" y="893502"/>
            <a:ext cx="7886700" cy="349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latin typeface="Overpass Light" panose="00000400000000000000" pitchFamily="2" charset="0"/>
              </a:defRPr>
            </a:lvl1pPr>
            <a:lvl2pPr marL="457200" indent="0">
              <a:buNone/>
              <a:defRPr sz="1200">
                <a:latin typeface="Overpass Light" panose="00000400000000000000" pitchFamily="2" charset="0"/>
              </a:defRPr>
            </a:lvl2pPr>
            <a:lvl3pPr marL="914400" indent="0">
              <a:buNone/>
              <a:defRPr sz="1200">
                <a:latin typeface="Overpass Light" panose="00000400000000000000" pitchFamily="2" charset="0"/>
              </a:defRPr>
            </a:lvl3pPr>
            <a:lvl4pPr marL="1371600" indent="0">
              <a:buNone/>
              <a:defRPr sz="1200">
                <a:latin typeface="Overpass Light" panose="00000400000000000000" pitchFamily="2" charset="0"/>
              </a:defRPr>
            </a:lvl4pPr>
            <a:lvl5pPr marL="1828800" indent="0">
              <a:buNone/>
              <a:defRPr sz="1200">
                <a:latin typeface="Overpass Light" panose="00000400000000000000" pitchFamily="2" charset="0"/>
              </a:defRPr>
            </a:lvl5pPr>
          </a:lstStyle>
          <a:p>
            <a:pPr lvl="0"/>
            <a:r>
              <a:rPr lang="fr-FR" dirty="0"/>
              <a:t>Cliquer pour ajouter les détails en lien avec la mise en contexte pour ce projet.</a:t>
            </a:r>
            <a:endParaRPr lang="fr-CA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D1A28175-27BB-A794-6793-AEB8E5F02CC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53664" y="4550568"/>
            <a:ext cx="1023854" cy="421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568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bjectifs de communic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D11DC1F-0E45-F6B1-C43A-9556CFA038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274639"/>
            <a:ext cx="7886700" cy="485216"/>
          </a:xfrm>
          <a:prstGeom prst="rect">
            <a:avLst/>
          </a:prstGeom>
        </p:spPr>
        <p:txBody>
          <a:bodyPr/>
          <a:lstStyle>
            <a:lvl1pPr>
              <a:defRPr sz="2600">
                <a:solidFill>
                  <a:srgbClr val="E30513"/>
                </a:solidFill>
                <a:latin typeface="Overpass" panose="00000500000000000000" pitchFamily="2" charset="0"/>
              </a:defRPr>
            </a:lvl1pPr>
          </a:lstStyle>
          <a:p>
            <a:r>
              <a:rPr lang="fr-FR" dirty="0"/>
              <a:t>Objectifs de communication</a:t>
            </a:r>
            <a:endParaRPr lang="fr-CA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7D2EE8A-8A3F-316D-09CE-A85ADE86C10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8650" y="893502"/>
            <a:ext cx="7886700" cy="349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latin typeface="Overpass Light" panose="00000400000000000000" pitchFamily="2" charset="0"/>
              </a:defRPr>
            </a:lvl1pPr>
            <a:lvl2pPr marL="457200" indent="0">
              <a:buNone/>
              <a:defRPr sz="1200">
                <a:latin typeface="Overpass Light" panose="00000400000000000000" pitchFamily="2" charset="0"/>
              </a:defRPr>
            </a:lvl2pPr>
            <a:lvl3pPr marL="914400" indent="0">
              <a:buNone/>
              <a:defRPr sz="1200">
                <a:latin typeface="Overpass Light" panose="00000400000000000000" pitchFamily="2" charset="0"/>
              </a:defRPr>
            </a:lvl3pPr>
            <a:lvl4pPr marL="1371600" indent="0">
              <a:buNone/>
              <a:defRPr sz="1200">
                <a:latin typeface="Overpass Light" panose="00000400000000000000" pitchFamily="2" charset="0"/>
              </a:defRPr>
            </a:lvl4pPr>
            <a:lvl5pPr marL="1828800" indent="0">
              <a:buNone/>
              <a:defRPr sz="1200">
                <a:latin typeface="Overpass Light" panose="00000400000000000000" pitchFamily="2" charset="0"/>
              </a:defRPr>
            </a:lvl5pPr>
          </a:lstStyle>
          <a:p>
            <a:pPr lvl="0"/>
            <a:r>
              <a:rPr lang="fr-FR" dirty="0"/>
              <a:t>Cliquer pour ajouter les détails en lien avec la mise en contexte pour ce projet.</a:t>
            </a:r>
            <a:endParaRPr lang="fr-CA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D1A28175-27BB-A794-6793-AEB8E5F02CC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53664" y="4550568"/>
            <a:ext cx="1023854" cy="421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9829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xe de communic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D11DC1F-0E45-F6B1-C43A-9556CFA038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274639"/>
            <a:ext cx="7886700" cy="485216"/>
          </a:xfrm>
          <a:prstGeom prst="rect">
            <a:avLst/>
          </a:prstGeom>
        </p:spPr>
        <p:txBody>
          <a:bodyPr/>
          <a:lstStyle>
            <a:lvl1pPr>
              <a:defRPr sz="2600">
                <a:solidFill>
                  <a:srgbClr val="E30513"/>
                </a:solidFill>
                <a:latin typeface="Overpass" panose="00000500000000000000" pitchFamily="2" charset="0"/>
              </a:defRPr>
            </a:lvl1pPr>
          </a:lstStyle>
          <a:p>
            <a:r>
              <a:rPr lang="fr-FR" dirty="0"/>
              <a:t>Axe de communication</a:t>
            </a:r>
            <a:endParaRPr lang="fr-CA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7D2EE8A-8A3F-316D-09CE-A85ADE86C10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8650" y="893502"/>
            <a:ext cx="7886700" cy="349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latin typeface="Overpass Light" panose="00000400000000000000" pitchFamily="2" charset="0"/>
              </a:defRPr>
            </a:lvl1pPr>
            <a:lvl2pPr marL="457200" indent="0">
              <a:buNone/>
              <a:defRPr sz="1200">
                <a:latin typeface="Overpass Light" panose="00000400000000000000" pitchFamily="2" charset="0"/>
              </a:defRPr>
            </a:lvl2pPr>
            <a:lvl3pPr marL="914400" indent="0">
              <a:buNone/>
              <a:defRPr sz="1200">
                <a:latin typeface="Overpass Light" panose="00000400000000000000" pitchFamily="2" charset="0"/>
              </a:defRPr>
            </a:lvl3pPr>
            <a:lvl4pPr marL="1371600" indent="0">
              <a:buNone/>
              <a:defRPr sz="1200">
                <a:latin typeface="Overpass Light" panose="00000400000000000000" pitchFamily="2" charset="0"/>
              </a:defRPr>
            </a:lvl4pPr>
            <a:lvl5pPr marL="1828800" indent="0">
              <a:buNone/>
              <a:defRPr sz="1200">
                <a:latin typeface="Overpass Light" panose="00000400000000000000" pitchFamily="2" charset="0"/>
              </a:defRPr>
            </a:lvl5pPr>
          </a:lstStyle>
          <a:p>
            <a:pPr lvl="0"/>
            <a:r>
              <a:rPr lang="fr-FR" dirty="0"/>
              <a:t>Cliquer pour ajouter les détails en lien avec la mise en contexte pour ce projet.</a:t>
            </a:r>
            <a:endParaRPr lang="fr-CA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D1A28175-27BB-A794-6793-AEB8E5F02CC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53664" y="4550568"/>
            <a:ext cx="1023854" cy="421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3376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ratég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D11DC1F-0E45-F6B1-C43A-9556CFA038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274639"/>
            <a:ext cx="7886700" cy="485216"/>
          </a:xfrm>
          <a:prstGeom prst="rect">
            <a:avLst/>
          </a:prstGeom>
        </p:spPr>
        <p:txBody>
          <a:bodyPr/>
          <a:lstStyle>
            <a:lvl1pPr>
              <a:defRPr sz="2600">
                <a:solidFill>
                  <a:srgbClr val="E30513"/>
                </a:solidFill>
                <a:latin typeface="Overpass" panose="00000500000000000000" pitchFamily="2" charset="0"/>
              </a:defRPr>
            </a:lvl1pPr>
          </a:lstStyle>
          <a:p>
            <a:r>
              <a:rPr lang="fr-FR" dirty="0"/>
              <a:t>Stratégies</a:t>
            </a:r>
            <a:endParaRPr lang="fr-CA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7D2EE8A-8A3F-316D-09CE-A85ADE86C10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8650" y="893502"/>
            <a:ext cx="7886700" cy="349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latin typeface="Overpass Light" panose="00000400000000000000" pitchFamily="2" charset="0"/>
              </a:defRPr>
            </a:lvl1pPr>
            <a:lvl2pPr marL="457200" indent="0">
              <a:buNone/>
              <a:defRPr sz="1200">
                <a:latin typeface="Overpass Light" panose="00000400000000000000" pitchFamily="2" charset="0"/>
              </a:defRPr>
            </a:lvl2pPr>
            <a:lvl3pPr marL="914400" indent="0">
              <a:buNone/>
              <a:defRPr sz="1200">
                <a:latin typeface="Overpass Light" panose="00000400000000000000" pitchFamily="2" charset="0"/>
              </a:defRPr>
            </a:lvl3pPr>
            <a:lvl4pPr marL="1371600" indent="0">
              <a:buNone/>
              <a:defRPr sz="1200">
                <a:latin typeface="Overpass Light" panose="00000400000000000000" pitchFamily="2" charset="0"/>
              </a:defRPr>
            </a:lvl4pPr>
            <a:lvl5pPr marL="1828800" indent="0">
              <a:buNone/>
              <a:defRPr sz="1200">
                <a:latin typeface="Overpass Light" panose="00000400000000000000" pitchFamily="2" charset="0"/>
              </a:defRPr>
            </a:lvl5pPr>
          </a:lstStyle>
          <a:p>
            <a:pPr lvl="0"/>
            <a:r>
              <a:rPr lang="fr-FR" dirty="0"/>
              <a:t>Cliquer pour ajouter les détails en lien avec la mise en contexte pour ce projet.</a:t>
            </a:r>
            <a:endParaRPr lang="fr-CA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D1A28175-27BB-A794-6793-AEB8E5F02CC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53664" y="4550568"/>
            <a:ext cx="1023854" cy="421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0872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i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36E3265-DE53-B135-E8BB-9229F9F54F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238" y="274638"/>
            <a:ext cx="7886700" cy="486000"/>
          </a:xfrm>
          <a:prstGeom prst="rect">
            <a:avLst/>
          </a:prstGeom>
        </p:spPr>
        <p:txBody>
          <a:bodyPr/>
          <a:lstStyle>
            <a:lvl1pPr>
              <a:defRPr sz="2600">
                <a:solidFill>
                  <a:srgbClr val="E30513"/>
                </a:solidFill>
                <a:latin typeface="Overpass" panose="00000500000000000000" pitchFamily="2" charset="0"/>
              </a:defRPr>
            </a:lvl1pPr>
          </a:lstStyle>
          <a:p>
            <a:r>
              <a:rPr lang="fr-FR" dirty="0"/>
              <a:t>Cibles</a:t>
            </a:r>
            <a:endParaRPr lang="fr-CA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82D0BA9-EB7F-E577-B785-F327A3B09BA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30238" y="892800"/>
            <a:ext cx="3868737" cy="350463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200" b="1">
                <a:latin typeface="Overpass Light" panose="000004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Cliquer pour modifier le texte.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4AE8D5D-E7E7-991C-270D-ED064B0BCB56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30238" y="1253962"/>
            <a:ext cx="3868737" cy="2762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latin typeface="Overpass Light" panose="00000400000000000000" pitchFamily="2" charset="0"/>
              </a:defRPr>
            </a:lvl1pPr>
            <a:lvl2pPr marL="457200" indent="0">
              <a:buNone/>
              <a:defRPr sz="1200">
                <a:latin typeface="Overpass Light" panose="00000400000000000000" pitchFamily="2" charset="0"/>
              </a:defRPr>
            </a:lvl2pPr>
            <a:lvl3pPr marL="914400" indent="0">
              <a:buNone/>
              <a:defRPr sz="1200">
                <a:latin typeface="Overpass Light" panose="00000400000000000000" pitchFamily="2" charset="0"/>
              </a:defRPr>
            </a:lvl3pPr>
            <a:lvl4pPr marL="1371600" indent="0">
              <a:buNone/>
              <a:defRPr sz="1200">
                <a:latin typeface="Overpass Light" panose="00000400000000000000" pitchFamily="2" charset="0"/>
              </a:defRPr>
            </a:lvl4pPr>
            <a:lvl5pPr marL="1828800" indent="0">
              <a:buNone/>
              <a:defRPr sz="1200">
                <a:latin typeface="Overpass Light" panose="00000400000000000000" pitchFamily="2" charset="0"/>
              </a:defRPr>
            </a:lvl5pPr>
          </a:lstStyle>
          <a:p>
            <a:pPr lvl="0"/>
            <a:r>
              <a:rPr lang="fr-FR" dirty="0"/>
              <a:t>Cliquer pour modifier le texte.</a:t>
            </a:r>
            <a:endParaRPr lang="fr-CA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5A4FB04C-20D8-C3B5-EC37-14C59B81A80B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892800"/>
            <a:ext cx="3887788" cy="350463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200" b="1">
                <a:latin typeface="Overpass Light" panose="000004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Cliquer pour modifier le texte.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D51E44A-8082-57F5-7264-B065C8336ABC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629150" y="1253962"/>
            <a:ext cx="3887788" cy="2762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latin typeface="Overpass Light" panose="00000400000000000000" pitchFamily="2" charset="0"/>
              </a:defRPr>
            </a:lvl1pPr>
            <a:lvl2pPr marL="457200" indent="0">
              <a:buNone/>
              <a:defRPr sz="1200">
                <a:latin typeface="Overpass Light" panose="00000400000000000000" pitchFamily="2" charset="0"/>
              </a:defRPr>
            </a:lvl2pPr>
            <a:lvl3pPr marL="914400" indent="0">
              <a:buNone/>
              <a:defRPr sz="1200">
                <a:latin typeface="Overpass Light" panose="00000400000000000000" pitchFamily="2" charset="0"/>
              </a:defRPr>
            </a:lvl3pPr>
            <a:lvl4pPr marL="1371600" indent="0">
              <a:buNone/>
              <a:defRPr sz="1200">
                <a:latin typeface="Overpass Light" panose="00000400000000000000" pitchFamily="2" charset="0"/>
              </a:defRPr>
            </a:lvl4pPr>
            <a:lvl5pPr marL="1828800" indent="0">
              <a:buNone/>
              <a:defRPr sz="1200">
                <a:latin typeface="Overpass Light" panose="00000400000000000000" pitchFamily="2" charset="0"/>
              </a:defRPr>
            </a:lvl5pPr>
          </a:lstStyle>
          <a:p>
            <a:pPr lvl="0"/>
            <a:r>
              <a:rPr lang="fr-FR" dirty="0"/>
              <a:t>Cliquer pour modifier le texte.</a:t>
            </a:r>
            <a:endParaRPr lang="fr-CA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BB6F1B5B-8E6F-2356-A30A-840F92C6711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53664" y="4550568"/>
            <a:ext cx="1023854" cy="421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5891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essages cl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D11DC1F-0E45-F6B1-C43A-9556CFA038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274639"/>
            <a:ext cx="7886700" cy="485216"/>
          </a:xfrm>
          <a:prstGeom prst="rect">
            <a:avLst/>
          </a:prstGeom>
        </p:spPr>
        <p:txBody>
          <a:bodyPr/>
          <a:lstStyle>
            <a:lvl1pPr>
              <a:defRPr sz="2600">
                <a:solidFill>
                  <a:srgbClr val="E30513"/>
                </a:solidFill>
                <a:latin typeface="Overpass" panose="00000500000000000000" pitchFamily="2" charset="0"/>
              </a:defRPr>
            </a:lvl1pPr>
          </a:lstStyle>
          <a:p>
            <a:r>
              <a:rPr lang="fr-FR" dirty="0"/>
              <a:t>Messages clés</a:t>
            </a:r>
            <a:endParaRPr lang="fr-CA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7D2EE8A-8A3F-316D-09CE-A85ADE86C10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8650" y="893502"/>
            <a:ext cx="7886700" cy="349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latin typeface="Overpass Light" panose="00000400000000000000" pitchFamily="2" charset="0"/>
              </a:defRPr>
            </a:lvl1pPr>
            <a:lvl2pPr marL="457200" indent="0">
              <a:buNone/>
              <a:defRPr sz="1200">
                <a:latin typeface="Overpass Light" panose="00000400000000000000" pitchFamily="2" charset="0"/>
              </a:defRPr>
            </a:lvl2pPr>
            <a:lvl3pPr marL="914400" indent="0">
              <a:buNone/>
              <a:defRPr sz="1200">
                <a:latin typeface="Overpass Light" panose="00000400000000000000" pitchFamily="2" charset="0"/>
              </a:defRPr>
            </a:lvl3pPr>
            <a:lvl4pPr marL="1371600" indent="0">
              <a:buNone/>
              <a:defRPr sz="1200">
                <a:latin typeface="Overpass Light" panose="00000400000000000000" pitchFamily="2" charset="0"/>
              </a:defRPr>
            </a:lvl4pPr>
            <a:lvl5pPr marL="1828800" indent="0">
              <a:buNone/>
              <a:defRPr sz="1200">
                <a:latin typeface="Overpass Light" panose="00000400000000000000" pitchFamily="2" charset="0"/>
              </a:defRPr>
            </a:lvl5pPr>
          </a:lstStyle>
          <a:p>
            <a:pPr lvl="0"/>
            <a:r>
              <a:rPr lang="fr-FR" dirty="0"/>
              <a:t>Cliquer pour ajouter les détails en lien avec la mise en contexte pour ce projet.</a:t>
            </a:r>
            <a:endParaRPr lang="fr-CA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D1A28175-27BB-A794-6793-AEB8E5F02CC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53664" y="4550568"/>
            <a:ext cx="1023854" cy="421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7440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y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D6A281-5076-3FC2-1B11-20BB7912E4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274638"/>
            <a:ext cx="7886700" cy="486000"/>
          </a:xfrm>
          <a:prstGeom prst="rect">
            <a:avLst/>
          </a:prstGeom>
        </p:spPr>
        <p:txBody>
          <a:bodyPr/>
          <a:lstStyle>
            <a:lvl1pPr>
              <a:defRPr sz="2600">
                <a:solidFill>
                  <a:srgbClr val="E30513"/>
                </a:solidFill>
                <a:latin typeface="Overpass" panose="00000500000000000000" pitchFamily="2" charset="0"/>
              </a:defRPr>
            </a:lvl1pPr>
          </a:lstStyle>
          <a:p>
            <a:r>
              <a:rPr lang="fr-FR" dirty="0"/>
              <a:t>Moyens de communication</a:t>
            </a:r>
            <a:endParaRPr lang="fr-CA" dirty="0"/>
          </a:p>
        </p:txBody>
      </p:sp>
      <p:sp>
        <p:nvSpPr>
          <p:cNvPr id="5" name="Espace réservé du tableau 4">
            <a:extLst>
              <a:ext uri="{FF2B5EF4-FFF2-40B4-BE49-F238E27FC236}">
                <a16:creationId xmlns:a16="http://schemas.microsoft.com/office/drawing/2014/main" id="{058646E0-470A-3B2A-BDEB-A45FA75120DC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628650" y="892800"/>
            <a:ext cx="7886700" cy="3409950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Overpass Light" panose="00000400000000000000" pitchFamily="2" charset="0"/>
              </a:defRPr>
            </a:lvl1pPr>
          </a:lstStyle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23895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uverture - fond ja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3DB7F8D-A911-0E43-9600-40611CD0EA4D}"/>
              </a:ext>
            </a:extLst>
          </p:cNvPr>
          <p:cNvSpPr/>
          <p:nvPr userDrawn="1"/>
        </p:nvSpPr>
        <p:spPr>
          <a:xfrm>
            <a:off x="0" y="1"/>
            <a:ext cx="9144000" cy="419576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FC0562B-19CE-9745-B7E5-638A08E26D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414000"/>
            <a:ext cx="6858000" cy="1790700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lnSpc>
                <a:spcPts val="5000"/>
              </a:lnSpc>
              <a:defRPr sz="5000" b="1" i="0" cap="all" baseline="0">
                <a:solidFill>
                  <a:schemeClr val="bg1"/>
                </a:solidFill>
                <a:latin typeface="Overpass" pitchFamily="2" charset="77"/>
              </a:defRPr>
            </a:lvl1pPr>
          </a:lstStyle>
          <a:p>
            <a:r>
              <a:rPr lang="fr-CA" dirty="0"/>
              <a:t>Modifier le style du titre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A3CC8647-D3ED-054D-8EEC-78E68145162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43000" y="2250000"/>
            <a:ext cx="6858000" cy="6300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3200" baseline="0">
                <a:solidFill>
                  <a:schemeClr val="bg1"/>
                </a:solidFill>
                <a:latin typeface="Overpass" pitchFamily="2" charset="77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CA" dirty="0"/>
              <a:t>Sous-titre (optionnel)</a:t>
            </a:r>
            <a:endParaRPr lang="en-US" dirty="0"/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C387D1F8-5262-184C-A265-7C6E153B0CAA}"/>
              </a:ext>
            </a:extLst>
          </p:cNvPr>
          <p:cNvCxnSpPr>
            <a:cxnSpLocks/>
          </p:cNvCxnSpPr>
          <p:nvPr userDrawn="1"/>
        </p:nvCxnSpPr>
        <p:spPr>
          <a:xfrm>
            <a:off x="1143000" y="3009900"/>
            <a:ext cx="939800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du texte 2">
            <a:extLst>
              <a:ext uri="{FF2B5EF4-FFF2-40B4-BE49-F238E27FC236}">
                <a16:creationId xmlns:a16="http://schemas.microsoft.com/office/drawing/2014/main" id="{1CE1737E-3005-974A-8BD2-EC31EDF51B9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43000" y="3163094"/>
            <a:ext cx="3556000" cy="404801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 b="1" baseline="0">
                <a:solidFill>
                  <a:schemeClr val="bg1"/>
                </a:solidFill>
                <a:latin typeface="Overpass" pitchFamily="2" charset="77"/>
              </a:defRPr>
            </a:lvl1pPr>
          </a:lstStyle>
          <a:p>
            <a:pPr lvl="0"/>
            <a:r>
              <a:rPr lang="fr-CA" dirty="0"/>
              <a:t>Présenté par Prénom Nom</a:t>
            </a:r>
          </a:p>
        </p:txBody>
      </p:sp>
      <p:sp>
        <p:nvSpPr>
          <p:cNvPr id="13" name="Espace réservé du texte 2">
            <a:extLst>
              <a:ext uri="{FF2B5EF4-FFF2-40B4-BE49-F238E27FC236}">
                <a16:creationId xmlns:a16="http://schemas.microsoft.com/office/drawing/2014/main" id="{77F35EC1-C186-2447-851B-A08E1B60359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43000" y="3660384"/>
            <a:ext cx="3556000" cy="404802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 baseline="0">
                <a:solidFill>
                  <a:schemeClr val="bg1"/>
                </a:solidFill>
                <a:latin typeface="Overpass" pitchFamily="2" charset="77"/>
              </a:defRPr>
            </a:lvl1pPr>
          </a:lstStyle>
          <a:p>
            <a:pPr lvl="0"/>
            <a:r>
              <a:rPr lang="fr-CA" dirty="0"/>
              <a:t>Date et lieu</a:t>
            </a:r>
          </a:p>
        </p:txBody>
      </p:sp>
    </p:spTree>
    <p:extLst>
      <p:ext uri="{BB962C8B-B14F-4D97-AF65-F5344CB8AC3E}">
        <p14:creationId xmlns:p14="http://schemas.microsoft.com/office/powerpoint/2010/main" val="19049247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anaux de communic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D11DC1F-0E45-F6B1-C43A-9556CFA038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274639"/>
            <a:ext cx="7886700" cy="485216"/>
          </a:xfrm>
          <a:prstGeom prst="rect">
            <a:avLst/>
          </a:prstGeom>
        </p:spPr>
        <p:txBody>
          <a:bodyPr/>
          <a:lstStyle>
            <a:lvl1pPr>
              <a:defRPr sz="2600">
                <a:solidFill>
                  <a:srgbClr val="E30513"/>
                </a:solidFill>
                <a:latin typeface="Overpass" panose="00000500000000000000" pitchFamily="2" charset="0"/>
              </a:defRPr>
            </a:lvl1pPr>
          </a:lstStyle>
          <a:p>
            <a:r>
              <a:rPr lang="fr-FR" dirty="0"/>
              <a:t>Canaux de communication</a:t>
            </a:r>
            <a:endParaRPr lang="fr-CA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7D2EE8A-8A3F-316D-09CE-A85ADE86C10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8650" y="893502"/>
            <a:ext cx="7886700" cy="349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latin typeface="Overpass Light" panose="00000400000000000000" pitchFamily="2" charset="0"/>
              </a:defRPr>
            </a:lvl1pPr>
            <a:lvl2pPr marL="457200" indent="0">
              <a:buNone/>
              <a:defRPr sz="1200">
                <a:latin typeface="Overpass Light" panose="00000400000000000000" pitchFamily="2" charset="0"/>
              </a:defRPr>
            </a:lvl2pPr>
            <a:lvl3pPr marL="914400" indent="0">
              <a:buNone/>
              <a:defRPr sz="1200">
                <a:latin typeface="Overpass Light" panose="00000400000000000000" pitchFamily="2" charset="0"/>
              </a:defRPr>
            </a:lvl3pPr>
            <a:lvl4pPr marL="1371600" indent="0">
              <a:buNone/>
              <a:defRPr sz="1200">
                <a:latin typeface="Overpass Light" panose="00000400000000000000" pitchFamily="2" charset="0"/>
              </a:defRPr>
            </a:lvl4pPr>
            <a:lvl5pPr marL="1828800" indent="0">
              <a:buNone/>
              <a:defRPr sz="1200">
                <a:latin typeface="Overpass Light" panose="00000400000000000000" pitchFamily="2" charset="0"/>
              </a:defRPr>
            </a:lvl5pPr>
          </a:lstStyle>
          <a:p>
            <a:pPr lvl="0"/>
            <a:r>
              <a:rPr lang="fr-FR" dirty="0"/>
              <a:t>Cliquer pour ajouter les détails en lien avec les canaux de communication qui seront utilisés dans le cadre de ce projet.</a:t>
            </a:r>
            <a:endParaRPr lang="fr-CA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D1A28175-27BB-A794-6793-AEB8E5F02CC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53664" y="4550568"/>
            <a:ext cx="1023854" cy="421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869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Échéanci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D11DC1F-0E45-F6B1-C43A-9556CFA038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274639"/>
            <a:ext cx="7886700" cy="485216"/>
          </a:xfrm>
          <a:prstGeom prst="rect">
            <a:avLst/>
          </a:prstGeom>
        </p:spPr>
        <p:txBody>
          <a:bodyPr/>
          <a:lstStyle>
            <a:lvl1pPr>
              <a:defRPr sz="2600">
                <a:solidFill>
                  <a:srgbClr val="E30513"/>
                </a:solidFill>
                <a:latin typeface="Overpass" panose="00000500000000000000" pitchFamily="2" charset="0"/>
              </a:defRPr>
            </a:lvl1pPr>
          </a:lstStyle>
          <a:p>
            <a:r>
              <a:rPr lang="fr-FR" dirty="0"/>
              <a:t>Échéancier</a:t>
            </a:r>
            <a:endParaRPr lang="fr-CA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7D2EE8A-8A3F-316D-09CE-A85ADE86C10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8650" y="893502"/>
            <a:ext cx="7886700" cy="349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latin typeface="Overpass Light" panose="00000400000000000000" pitchFamily="2" charset="0"/>
              </a:defRPr>
            </a:lvl1pPr>
            <a:lvl2pPr marL="457200" indent="0">
              <a:buNone/>
              <a:defRPr sz="1200">
                <a:latin typeface="Overpass Light" panose="00000400000000000000" pitchFamily="2" charset="0"/>
              </a:defRPr>
            </a:lvl2pPr>
            <a:lvl3pPr marL="914400" indent="0">
              <a:buNone/>
              <a:defRPr sz="1200">
                <a:latin typeface="Overpass Light" panose="00000400000000000000" pitchFamily="2" charset="0"/>
              </a:defRPr>
            </a:lvl3pPr>
            <a:lvl4pPr marL="1371600" indent="0">
              <a:buNone/>
              <a:defRPr sz="1200">
                <a:latin typeface="Overpass Light" panose="00000400000000000000" pitchFamily="2" charset="0"/>
              </a:defRPr>
            </a:lvl4pPr>
            <a:lvl5pPr marL="1828800" indent="0">
              <a:buNone/>
              <a:defRPr sz="1200">
                <a:latin typeface="Overpass Light" panose="00000400000000000000" pitchFamily="2" charset="0"/>
              </a:defRPr>
            </a:lvl5pPr>
          </a:lstStyle>
          <a:p>
            <a:pPr lvl="0"/>
            <a:r>
              <a:rPr lang="fr-FR" dirty="0"/>
              <a:t>Cliquer pour ajouter les détails en lien avec l’échéancier pour ce projet.</a:t>
            </a:r>
            <a:endParaRPr lang="fr-CA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D1A28175-27BB-A794-6793-AEB8E5F02CC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53664" y="4550568"/>
            <a:ext cx="1023854" cy="421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433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esures de succè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D11DC1F-0E45-F6B1-C43A-9556CFA038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274639"/>
            <a:ext cx="7886700" cy="485216"/>
          </a:xfrm>
          <a:prstGeom prst="rect">
            <a:avLst/>
          </a:prstGeom>
        </p:spPr>
        <p:txBody>
          <a:bodyPr/>
          <a:lstStyle>
            <a:lvl1pPr>
              <a:defRPr sz="2600">
                <a:solidFill>
                  <a:srgbClr val="E30513"/>
                </a:solidFill>
                <a:latin typeface="Overpass" panose="00000500000000000000" pitchFamily="2" charset="0"/>
              </a:defRPr>
            </a:lvl1pPr>
          </a:lstStyle>
          <a:p>
            <a:r>
              <a:rPr lang="fr-FR" dirty="0"/>
              <a:t>Mesures de succès</a:t>
            </a:r>
            <a:endParaRPr lang="fr-CA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7D2EE8A-8A3F-316D-09CE-A85ADE86C10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8650" y="893502"/>
            <a:ext cx="7886700" cy="349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latin typeface="Overpass Light" panose="00000400000000000000" pitchFamily="2" charset="0"/>
              </a:defRPr>
            </a:lvl1pPr>
            <a:lvl2pPr marL="457200" indent="0">
              <a:buNone/>
              <a:defRPr sz="1200">
                <a:latin typeface="Overpass Light" panose="00000400000000000000" pitchFamily="2" charset="0"/>
              </a:defRPr>
            </a:lvl2pPr>
            <a:lvl3pPr marL="914400" indent="0">
              <a:buNone/>
              <a:defRPr sz="1200">
                <a:latin typeface="Overpass Light" panose="00000400000000000000" pitchFamily="2" charset="0"/>
              </a:defRPr>
            </a:lvl3pPr>
            <a:lvl4pPr marL="1371600" indent="0">
              <a:buNone/>
              <a:defRPr sz="1200">
                <a:latin typeface="Overpass Light" panose="00000400000000000000" pitchFamily="2" charset="0"/>
              </a:defRPr>
            </a:lvl4pPr>
            <a:lvl5pPr marL="1828800" indent="0">
              <a:buNone/>
              <a:defRPr sz="1200">
                <a:latin typeface="Overpass Light" panose="00000400000000000000" pitchFamily="2" charset="0"/>
              </a:defRPr>
            </a:lvl5pPr>
          </a:lstStyle>
          <a:p>
            <a:pPr lvl="0"/>
            <a:r>
              <a:rPr lang="fr-FR" dirty="0"/>
              <a:t>Cliquer pour ajouter les détails afin d’évaluer les mesures de succès pour ce projet.</a:t>
            </a:r>
            <a:endParaRPr lang="fr-CA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D1A28175-27BB-A794-6793-AEB8E5F02CC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53664" y="4550568"/>
            <a:ext cx="1023854" cy="421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0174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ources internes/exter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36E3265-DE53-B135-E8BB-9229F9F54F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238" y="274638"/>
            <a:ext cx="7886700" cy="486000"/>
          </a:xfrm>
          <a:prstGeom prst="rect">
            <a:avLst/>
          </a:prstGeom>
        </p:spPr>
        <p:txBody>
          <a:bodyPr/>
          <a:lstStyle>
            <a:lvl1pPr>
              <a:defRPr sz="2600">
                <a:solidFill>
                  <a:srgbClr val="E30513"/>
                </a:solidFill>
                <a:latin typeface="Overpass" panose="00000500000000000000" pitchFamily="2" charset="0"/>
              </a:defRPr>
            </a:lvl1pPr>
          </a:lstStyle>
          <a:p>
            <a:r>
              <a:rPr lang="fr-FR" dirty="0"/>
              <a:t>Sources internes / externes</a:t>
            </a:r>
            <a:endParaRPr lang="fr-CA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82D0BA9-EB7F-E577-B785-F327A3B09BA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30238" y="892800"/>
            <a:ext cx="3868737" cy="350463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200" b="1">
                <a:latin typeface="Overpass Light" panose="000004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Cliquer pour modifier le texte.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4AE8D5D-E7E7-991C-270D-ED064B0BCB56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30238" y="1253962"/>
            <a:ext cx="3868737" cy="2762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latin typeface="Overpass Light" panose="00000400000000000000" pitchFamily="2" charset="0"/>
              </a:defRPr>
            </a:lvl1pPr>
            <a:lvl2pPr marL="457200" indent="0">
              <a:buNone/>
              <a:defRPr sz="1200">
                <a:latin typeface="Overpass Light" panose="00000400000000000000" pitchFamily="2" charset="0"/>
              </a:defRPr>
            </a:lvl2pPr>
            <a:lvl3pPr marL="914400" indent="0">
              <a:buNone/>
              <a:defRPr sz="1200">
                <a:latin typeface="Overpass Light" panose="00000400000000000000" pitchFamily="2" charset="0"/>
              </a:defRPr>
            </a:lvl3pPr>
            <a:lvl4pPr marL="1371600" indent="0">
              <a:buNone/>
              <a:defRPr sz="1200">
                <a:latin typeface="Overpass Light" panose="00000400000000000000" pitchFamily="2" charset="0"/>
              </a:defRPr>
            </a:lvl4pPr>
            <a:lvl5pPr marL="1828800" indent="0">
              <a:buNone/>
              <a:defRPr sz="1200">
                <a:latin typeface="Overpass Light" panose="00000400000000000000" pitchFamily="2" charset="0"/>
              </a:defRPr>
            </a:lvl5pPr>
          </a:lstStyle>
          <a:p>
            <a:pPr lvl="0"/>
            <a:r>
              <a:rPr lang="fr-FR" dirty="0"/>
              <a:t>Cliquer pour modifier le texte.</a:t>
            </a:r>
            <a:endParaRPr lang="fr-CA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5A4FB04C-20D8-C3B5-EC37-14C59B81A80B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892800"/>
            <a:ext cx="3887788" cy="350463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200" b="1">
                <a:latin typeface="Overpass Light" panose="000004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Cliquer pour modifier le texte.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D51E44A-8082-57F5-7264-B065C8336ABC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629150" y="1253962"/>
            <a:ext cx="3887788" cy="2762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latin typeface="Overpass Light" panose="00000400000000000000" pitchFamily="2" charset="0"/>
              </a:defRPr>
            </a:lvl1pPr>
            <a:lvl2pPr marL="457200" indent="0">
              <a:buNone/>
              <a:defRPr sz="1200">
                <a:latin typeface="Overpass Light" panose="00000400000000000000" pitchFamily="2" charset="0"/>
              </a:defRPr>
            </a:lvl2pPr>
            <a:lvl3pPr marL="914400" indent="0">
              <a:buNone/>
              <a:defRPr sz="1200">
                <a:latin typeface="Overpass Light" panose="00000400000000000000" pitchFamily="2" charset="0"/>
              </a:defRPr>
            </a:lvl3pPr>
            <a:lvl4pPr marL="1371600" indent="0">
              <a:buNone/>
              <a:defRPr sz="1200">
                <a:latin typeface="Overpass Light" panose="00000400000000000000" pitchFamily="2" charset="0"/>
              </a:defRPr>
            </a:lvl4pPr>
            <a:lvl5pPr marL="1828800" indent="0">
              <a:buNone/>
              <a:defRPr sz="1200">
                <a:latin typeface="Overpass Light" panose="00000400000000000000" pitchFamily="2" charset="0"/>
              </a:defRPr>
            </a:lvl5pPr>
          </a:lstStyle>
          <a:p>
            <a:pPr lvl="0"/>
            <a:r>
              <a:rPr lang="fr-FR" dirty="0"/>
              <a:t>Cliquer pour modifier le texte.</a:t>
            </a:r>
            <a:endParaRPr lang="fr-CA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3E33AEDF-7496-2FC4-3189-F681DFD1B0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53664" y="4550568"/>
            <a:ext cx="1023854" cy="421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783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- camp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5782BBC7-DA8C-5E48-B220-B524EF95EA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4191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70F2B13-8461-754B-91B3-C271263EC01A}"/>
              </a:ext>
            </a:extLst>
          </p:cNvPr>
          <p:cNvSpPr/>
          <p:nvPr userDrawn="1"/>
        </p:nvSpPr>
        <p:spPr>
          <a:xfrm>
            <a:off x="0" y="431319"/>
            <a:ext cx="4027251" cy="3356042"/>
          </a:xfrm>
          <a:prstGeom prst="rect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A7E7F10-F712-6C48-BFDE-7280E4612B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1519" y="431319"/>
            <a:ext cx="3370634" cy="143956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lnSpc>
                <a:spcPts val="3000"/>
              </a:lnSpc>
              <a:defRPr sz="3000" b="1" i="0" cap="all" baseline="0">
                <a:solidFill>
                  <a:schemeClr val="bg1"/>
                </a:solidFill>
                <a:latin typeface="Overpass" pitchFamily="2" charset="77"/>
              </a:defRPr>
            </a:lvl1pPr>
          </a:lstStyle>
          <a:p>
            <a:r>
              <a:rPr lang="fr-CA" dirty="0"/>
              <a:t>Modifier le style du titre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5CE97C18-5079-7444-BBE1-3A9B8F3A11A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81519" y="1913974"/>
            <a:ext cx="3370634" cy="708576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2000" baseline="0">
                <a:solidFill>
                  <a:schemeClr val="bg1"/>
                </a:solidFill>
                <a:latin typeface="Overpass" pitchFamily="2" charset="77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CA" dirty="0"/>
              <a:t>Sous-titre (optionnel)</a:t>
            </a:r>
            <a:endParaRPr lang="en-US" dirty="0"/>
          </a:p>
        </p:txBody>
      </p:sp>
      <p:sp>
        <p:nvSpPr>
          <p:cNvPr id="11" name="Espace réservé du texte 2">
            <a:extLst>
              <a:ext uri="{FF2B5EF4-FFF2-40B4-BE49-F238E27FC236}">
                <a16:creationId xmlns:a16="http://schemas.microsoft.com/office/drawing/2014/main" id="{0D79E35C-F569-5246-9550-D7EEE884D4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1251" y="2753909"/>
            <a:ext cx="3556000" cy="404801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 b="1" baseline="0">
                <a:solidFill>
                  <a:schemeClr val="bg1"/>
                </a:solidFill>
                <a:latin typeface="Overpass" pitchFamily="2" charset="77"/>
              </a:defRPr>
            </a:lvl1pPr>
          </a:lstStyle>
          <a:p>
            <a:pPr lvl="0"/>
            <a:r>
              <a:rPr lang="fr-CA" dirty="0"/>
              <a:t>Présenté par Prénom Nom</a:t>
            </a:r>
          </a:p>
        </p:txBody>
      </p:sp>
      <p:sp>
        <p:nvSpPr>
          <p:cNvPr id="12" name="Espace réservé du texte 2">
            <a:extLst>
              <a:ext uri="{FF2B5EF4-FFF2-40B4-BE49-F238E27FC236}">
                <a16:creationId xmlns:a16="http://schemas.microsoft.com/office/drawing/2014/main" id="{80DB1324-5F50-9C4D-9FC1-45FBF27689B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1251" y="3251199"/>
            <a:ext cx="3556000" cy="404802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 baseline="0">
                <a:solidFill>
                  <a:schemeClr val="bg1"/>
                </a:solidFill>
                <a:latin typeface="Overpass" pitchFamily="2" charset="77"/>
              </a:defRPr>
            </a:lvl1pPr>
          </a:lstStyle>
          <a:p>
            <a:pPr lvl="0"/>
            <a:r>
              <a:rPr lang="fr-CA" dirty="0"/>
              <a:t>Date et lieu</a:t>
            </a:r>
          </a:p>
        </p:txBody>
      </p:sp>
    </p:spTree>
    <p:extLst>
      <p:ext uri="{BB962C8B-B14F-4D97-AF65-F5344CB8AC3E}">
        <p14:creationId xmlns:p14="http://schemas.microsoft.com/office/powerpoint/2010/main" val="3063052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uverture - unit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7E9EAC03-3B91-5747-93C0-CFDE88CB0D1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419217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ACFBA95-A812-A343-A956-1A4727CDC569}"/>
              </a:ext>
            </a:extLst>
          </p:cNvPr>
          <p:cNvSpPr/>
          <p:nvPr userDrawn="1"/>
        </p:nvSpPr>
        <p:spPr>
          <a:xfrm>
            <a:off x="0" y="431319"/>
            <a:ext cx="4027251" cy="3356042"/>
          </a:xfrm>
          <a:prstGeom prst="rect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CC1EBDA-9088-FF48-BFF2-74B7999036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1519" y="431319"/>
            <a:ext cx="3370634" cy="143956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lnSpc>
                <a:spcPts val="3000"/>
              </a:lnSpc>
              <a:defRPr sz="3000" b="1" i="0" cap="all" baseline="0">
                <a:solidFill>
                  <a:schemeClr val="bg1"/>
                </a:solidFill>
                <a:latin typeface="Overpass" pitchFamily="2" charset="77"/>
              </a:defRPr>
            </a:lvl1pPr>
          </a:lstStyle>
          <a:p>
            <a:r>
              <a:rPr lang="fr-CA" dirty="0"/>
              <a:t>Modifier le style du titre</a:t>
            </a:r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154AA4E4-DBB4-004B-B873-0AB37797CF7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81519" y="1913974"/>
            <a:ext cx="3370634" cy="708576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2000" baseline="0">
                <a:solidFill>
                  <a:schemeClr val="bg1"/>
                </a:solidFill>
                <a:latin typeface="Overpass" pitchFamily="2" charset="77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CA" dirty="0"/>
              <a:t>Sous-titre (optionnel)</a:t>
            </a:r>
            <a:endParaRPr lang="en-US" dirty="0"/>
          </a:p>
        </p:txBody>
      </p:sp>
      <p:sp>
        <p:nvSpPr>
          <p:cNvPr id="7" name="Espace réservé du texte 2">
            <a:extLst>
              <a:ext uri="{FF2B5EF4-FFF2-40B4-BE49-F238E27FC236}">
                <a16:creationId xmlns:a16="http://schemas.microsoft.com/office/drawing/2014/main" id="{9D7BDDAC-452B-C044-9A00-CB5536266C7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1251" y="2753909"/>
            <a:ext cx="3556000" cy="404801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 b="1" baseline="0">
                <a:solidFill>
                  <a:schemeClr val="bg1"/>
                </a:solidFill>
                <a:latin typeface="Overpass" pitchFamily="2" charset="77"/>
              </a:defRPr>
            </a:lvl1pPr>
          </a:lstStyle>
          <a:p>
            <a:pPr lvl="0"/>
            <a:r>
              <a:rPr lang="fr-CA" dirty="0"/>
              <a:t>Présenté par Prénom Nom</a:t>
            </a:r>
          </a:p>
        </p:txBody>
      </p:sp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A0359EC0-8E22-3A47-8E68-5057DA66310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1251" y="3251199"/>
            <a:ext cx="3556000" cy="404802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 baseline="0">
                <a:solidFill>
                  <a:schemeClr val="bg1"/>
                </a:solidFill>
                <a:latin typeface="Overpass" pitchFamily="2" charset="77"/>
              </a:defRPr>
            </a:lvl1pPr>
          </a:lstStyle>
          <a:p>
            <a:pPr lvl="0"/>
            <a:r>
              <a:rPr lang="fr-CA" dirty="0"/>
              <a:t>Date et lieu</a:t>
            </a:r>
          </a:p>
        </p:txBody>
      </p:sp>
    </p:spTree>
    <p:extLst>
      <p:ext uri="{BB962C8B-B14F-4D97-AF65-F5344CB8AC3E}">
        <p14:creationId xmlns:p14="http://schemas.microsoft.com/office/powerpoint/2010/main" val="1513687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- thémat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670E4151-AAD7-E74E-BF95-C8916C65D67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41910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rIns="720000" anchor="ctr" anchorCtr="0"/>
          <a:lstStyle>
            <a:lvl1pPr marL="0" indent="0" algn="r">
              <a:buFontTx/>
              <a:buNone/>
              <a:defRPr sz="1200" baseline="0">
                <a:latin typeface="Overpass" pitchFamily="2" charset="77"/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91776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e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4395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ref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445D37C5-223E-0BC9-455E-A5D116CD46F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202331067"/>
              </p:ext>
            </p:extLst>
          </p:nvPr>
        </p:nvGraphicFramePr>
        <p:xfrm>
          <a:off x="336884" y="218908"/>
          <a:ext cx="8590550" cy="40972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36220">
                  <a:extLst>
                    <a:ext uri="{9D8B030D-6E8A-4147-A177-3AD203B41FA5}">
                      <a16:colId xmlns:a16="http://schemas.microsoft.com/office/drawing/2014/main" val="176884249"/>
                    </a:ext>
                  </a:extLst>
                </a:gridCol>
                <a:gridCol w="1718110">
                  <a:extLst>
                    <a:ext uri="{9D8B030D-6E8A-4147-A177-3AD203B41FA5}">
                      <a16:colId xmlns:a16="http://schemas.microsoft.com/office/drawing/2014/main" val="182230826"/>
                    </a:ext>
                  </a:extLst>
                </a:gridCol>
                <a:gridCol w="3436220">
                  <a:extLst>
                    <a:ext uri="{9D8B030D-6E8A-4147-A177-3AD203B41FA5}">
                      <a16:colId xmlns:a16="http://schemas.microsoft.com/office/drawing/2014/main" val="3294355510"/>
                    </a:ext>
                  </a:extLst>
                </a:gridCol>
              </a:tblGrid>
              <a:tr h="361384">
                <a:tc gridSpan="3">
                  <a:txBody>
                    <a:bodyPr/>
                    <a:lstStyle/>
                    <a:p>
                      <a:r>
                        <a:rPr lang="fr-CA" sz="1600" b="0" dirty="0">
                          <a:latin typeface="Overpass" panose="00000500000000000000" pitchFamily="2" charset="0"/>
                        </a:rPr>
                        <a:t>Plan de communication – En bref</a:t>
                      </a:r>
                    </a:p>
                  </a:txBody>
                  <a:tcPr>
                    <a:solidFill>
                      <a:srgbClr val="E3051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3730995"/>
                  </a:ext>
                </a:extLst>
              </a:tr>
              <a:tr h="237855">
                <a:tc gridSpan="2">
                  <a:txBody>
                    <a:bodyPr/>
                    <a:lstStyle/>
                    <a:p>
                      <a:r>
                        <a:rPr lang="fr-CA" sz="1100" b="1" dirty="0">
                          <a:latin typeface="Overpass" panose="00000500000000000000" pitchFamily="2" charset="0"/>
                        </a:rPr>
                        <a:t>Mise en contexte</a:t>
                      </a:r>
                    </a:p>
                  </a:txBody>
                  <a:tcPr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A" sz="1100" dirty="0">
                        <a:latin typeface="Overpass" panose="00000500000000000000" pitchFamily="2" charset="0"/>
                      </a:endParaRPr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A" sz="1100" b="1" dirty="0">
                          <a:latin typeface="Overpass" panose="00000500000000000000" pitchFamily="2" charset="0"/>
                        </a:rPr>
                        <a:t>Enjeux</a:t>
                      </a:r>
                    </a:p>
                  </a:txBody>
                  <a:tcP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3220667"/>
                  </a:ext>
                </a:extLst>
              </a:tr>
              <a:tr h="361384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900" dirty="0">
                          <a:latin typeface="Overpass Light" panose="00000400000000000000" pitchFamily="2" charset="0"/>
                        </a:rPr>
                        <a:t>Décrire brièvement la mise en contexte pour ce projet.</a:t>
                      </a:r>
                    </a:p>
                  </a:txBody>
                  <a:tcPr>
                    <a:solidFill>
                      <a:srgbClr val="EFEF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A" sz="900" dirty="0">
                        <a:latin typeface="Overpass" panose="00000500000000000000" pitchFamily="2" charset="0"/>
                      </a:endParaRPr>
                    </a:p>
                  </a:txBody>
                  <a:tcPr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900" kern="1200" dirty="0">
                          <a:solidFill>
                            <a:schemeClr val="dk1"/>
                          </a:solidFill>
                          <a:latin typeface="Overpass Light" panose="00000400000000000000" pitchFamily="2" charset="0"/>
                          <a:ea typeface="+mn-ea"/>
                          <a:cs typeface="+mn-cs"/>
                        </a:rPr>
                        <a:t>Décrire les principaux enjeux pour ce projet.</a:t>
                      </a:r>
                    </a:p>
                    <a:p>
                      <a:endParaRPr lang="fr-CA" sz="900" dirty="0">
                        <a:latin typeface="Overpass" panose="00000500000000000000" pitchFamily="2" charset="0"/>
                      </a:endParaRPr>
                    </a:p>
                  </a:txBody>
                  <a:tcPr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6669088"/>
                  </a:ext>
                </a:extLst>
              </a:tr>
              <a:tr h="254700">
                <a:tc gridSpan="3">
                  <a:txBody>
                    <a:bodyPr/>
                    <a:lstStyle/>
                    <a:p>
                      <a:r>
                        <a:rPr lang="fr-CA" sz="1100" b="1" dirty="0">
                          <a:latin typeface="Overpass" panose="00000500000000000000" pitchFamily="2" charset="0"/>
                        </a:rPr>
                        <a:t>Objectifs de communication</a:t>
                      </a:r>
                    </a:p>
                  </a:txBody>
                  <a:tcPr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A" sz="1100" dirty="0">
                        <a:latin typeface="Overpass" panose="00000500000000000000" pitchFamily="2" charset="0"/>
                      </a:endParaRPr>
                    </a:p>
                  </a:txBody>
                  <a:tcPr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A" sz="1100" b="1" dirty="0">
                        <a:latin typeface="Overpass" panose="00000500000000000000" pitchFamily="2" charset="0"/>
                      </a:endParaRPr>
                    </a:p>
                  </a:txBody>
                  <a:tcP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2418075"/>
                  </a:ext>
                </a:extLst>
              </a:tr>
              <a:tr h="361384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900" kern="1200" dirty="0">
                          <a:solidFill>
                            <a:schemeClr val="dk1"/>
                          </a:solidFill>
                          <a:latin typeface="Overpass Light" panose="00000400000000000000" pitchFamily="2" charset="0"/>
                          <a:ea typeface="+mn-ea"/>
                          <a:cs typeface="+mn-cs"/>
                        </a:rPr>
                        <a:t>Préciser les objectifs de communications.</a:t>
                      </a:r>
                      <a:endParaRPr lang="fr-CA" sz="900" dirty="0">
                        <a:latin typeface="Overpass" panose="00000500000000000000" pitchFamily="2" charset="0"/>
                      </a:endParaRPr>
                    </a:p>
                  </a:txBody>
                  <a:tcPr>
                    <a:solidFill>
                      <a:srgbClr val="EFEF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A" sz="900" dirty="0">
                        <a:latin typeface="Overpass" panose="00000500000000000000" pitchFamily="2" charset="0"/>
                      </a:endParaRPr>
                    </a:p>
                  </a:txBody>
                  <a:tcPr>
                    <a:solidFill>
                      <a:srgbClr val="EFEF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A" sz="900" dirty="0">
                        <a:latin typeface="Overpass" panose="00000500000000000000" pitchFamily="2" charset="0"/>
                      </a:endParaRPr>
                    </a:p>
                  </a:txBody>
                  <a:tcPr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5700410"/>
                  </a:ext>
                </a:extLst>
              </a:tr>
              <a:tr h="24748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100" b="1" dirty="0">
                          <a:latin typeface="Overpass" panose="00000500000000000000" pitchFamily="2" charset="0"/>
                        </a:rPr>
                        <a:t>Stratégies</a:t>
                      </a:r>
                    </a:p>
                  </a:txBody>
                  <a:tcPr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100" b="1" dirty="0">
                          <a:latin typeface="Overpass" panose="00000500000000000000" pitchFamily="2" charset="0"/>
                        </a:rPr>
                        <a:t>Cibles</a:t>
                      </a:r>
                    </a:p>
                  </a:txBody>
                  <a:tcPr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A" sz="1100" dirty="0">
                        <a:latin typeface="Overpass" panose="00000500000000000000" pitchFamily="2" charset="0"/>
                      </a:endParaRPr>
                    </a:p>
                  </a:txBody>
                  <a:tcP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2309886"/>
                  </a:ext>
                </a:extLst>
              </a:tr>
              <a:tr h="3613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900" dirty="0">
                          <a:latin typeface="Overpass Light" panose="00000400000000000000" pitchFamily="2" charset="0"/>
                        </a:rPr>
                        <a:t>Décrire les différentes stratégies retenues.</a:t>
                      </a:r>
                      <a:endParaRPr lang="fr-CA" sz="900" dirty="0">
                        <a:latin typeface="Overpass" panose="00000500000000000000" pitchFamily="2" charset="0"/>
                      </a:endParaRPr>
                    </a:p>
                  </a:txBody>
                  <a:tcPr>
                    <a:solidFill>
                      <a:srgbClr val="EFEFE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900" kern="1200" dirty="0">
                          <a:solidFill>
                            <a:schemeClr val="dk1"/>
                          </a:solidFill>
                          <a:latin typeface="Overpass Light" panose="00000400000000000000" pitchFamily="2" charset="0"/>
                          <a:ea typeface="+mn-ea"/>
                          <a:cs typeface="+mn-cs"/>
                        </a:rPr>
                        <a:t>Identifier les publics cibles à partir desquels découleront les stratégies et les canaux à privilégier.</a:t>
                      </a:r>
                    </a:p>
                  </a:txBody>
                  <a:tcPr>
                    <a:solidFill>
                      <a:srgbClr val="EFEF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A" sz="900" dirty="0">
                        <a:latin typeface="Overpass" panose="00000500000000000000" pitchFamily="2" charset="0"/>
                      </a:endParaRPr>
                    </a:p>
                  </a:txBody>
                  <a:tcPr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3735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100" b="1" dirty="0">
                          <a:latin typeface="Overpass" panose="00000500000000000000" pitchFamily="2" charset="0"/>
                        </a:rPr>
                        <a:t>Axe de communication</a:t>
                      </a:r>
                    </a:p>
                  </a:txBody>
                  <a:tcPr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fr-CA" sz="1100" b="1">
                          <a:latin typeface="Overpass" panose="00000500000000000000" pitchFamily="2" charset="0"/>
                        </a:rPr>
                        <a:t>Messages clés</a:t>
                      </a:r>
                      <a:endParaRPr lang="fr-CA" sz="1100" dirty="0">
                        <a:latin typeface="Overpass" panose="00000500000000000000" pitchFamily="2" charset="0"/>
                      </a:endParaRPr>
                    </a:p>
                  </a:txBody>
                  <a:tcPr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r>
                        <a:rPr lang="fr-CA" sz="1100" b="1" dirty="0">
                          <a:latin typeface="Overpass" panose="00000500000000000000" pitchFamily="2" charset="0"/>
                        </a:rPr>
                        <a:t>Messages clés</a:t>
                      </a:r>
                    </a:p>
                  </a:txBody>
                  <a:tcP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1120471"/>
                  </a:ext>
                </a:extLst>
              </a:tr>
              <a:tr h="3613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900" kern="1200" dirty="0">
                          <a:solidFill>
                            <a:schemeClr val="dk1"/>
                          </a:solidFill>
                          <a:latin typeface="Overpass Light" panose="00000400000000000000" pitchFamily="2" charset="0"/>
                          <a:ea typeface="+mn-ea"/>
                          <a:cs typeface="+mn-cs"/>
                        </a:rPr>
                        <a:t>Identifier l’axe de communication.</a:t>
                      </a:r>
                    </a:p>
                  </a:txBody>
                  <a:tcPr>
                    <a:solidFill>
                      <a:srgbClr val="EFEFEF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fr-CA" sz="900" dirty="0">
                          <a:latin typeface="Overpass Light" panose="00000400000000000000" pitchFamily="2" charset="0"/>
                        </a:rPr>
                        <a:t>Identifier les messages clés pour ce projet.</a:t>
                      </a:r>
                      <a:endParaRPr lang="fr-CA" sz="900" dirty="0">
                        <a:latin typeface="Overpass" panose="00000500000000000000" pitchFamily="2" charset="0"/>
                      </a:endParaRPr>
                    </a:p>
                  </a:txBody>
                  <a:tcPr>
                    <a:solidFill>
                      <a:srgbClr val="EFEFE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900" dirty="0">
                          <a:latin typeface="Overpass Light" panose="00000400000000000000" pitchFamily="2" charset="0"/>
                        </a:rPr>
                        <a:t>Identifier les messages clés pour ce projet.</a:t>
                      </a:r>
                    </a:p>
                  </a:txBody>
                  <a:tcPr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3744553"/>
                  </a:ext>
                </a:extLst>
              </a:tr>
              <a:tr h="249085">
                <a:tc>
                  <a:txBody>
                    <a:bodyPr/>
                    <a:lstStyle/>
                    <a:p>
                      <a:r>
                        <a:rPr lang="fr-CA" sz="1100" b="1" dirty="0">
                          <a:latin typeface="Overpass" panose="00000500000000000000" pitchFamily="2" charset="0"/>
                        </a:rPr>
                        <a:t>Moyens de communication</a:t>
                      </a:r>
                    </a:p>
                  </a:txBody>
                  <a:tcPr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fr-CA" sz="1100" b="1" dirty="0">
                          <a:latin typeface="Overpass" panose="00000500000000000000" pitchFamily="2" charset="0"/>
                        </a:rPr>
                        <a:t>Canaux de communication</a:t>
                      </a:r>
                    </a:p>
                  </a:txBody>
                  <a:tcPr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A" sz="1100" dirty="0">
                        <a:latin typeface="Overpass" panose="00000500000000000000" pitchFamily="2" charset="0"/>
                      </a:endParaRPr>
                    </a:p>
                  </a:txBody>
                  <a:tcP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2872128"/>
                  </a:ext>
                </a:extLst>
              </a:tr>
              <a:tr h="3613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900" kern="1200" dirty="0">
                          <a:solidFill>
                            <a:schemeClr val="dk1"/>
                          </a:solidFill>
                          <a:latin typeface="Overpass Light" panose="00000400000000000000" pitchFamily="2" charset="0"/>
                          <a:ea typeface="+mn-ea"/>
                          <a:cs typeface="+mn-cs"/>
                        </a:rPr>
                        <a:t>Identifier les moyens de communication qui seront utilisés.</a:t>
                      </a:r>
                    </a:p>
                    <a:p>
                      <a:endParaRPr lang="fr-CA" sz="900" dirty="0">
                        <a:latin typeface="Overpass" panose="00000500000000000000" pitchFamily="2" charset="0"/>
                      </a:endParaRPr>
                    </a:p>
                  </a:txBody>
                  <a:tcPr>
                    <a:solidFill>
                      <a:srgbClr val="EFEFE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900" dirty="0">
                          <a:latin typeface="Overpass Light" panose="00000400000000000000" pitchFamily="2" charset="0"/>
                        </a:rPr>
                        <a:t>Faire la liste des canaux de communication (ex. : réseaux sociaux et Web, médias du campus, relations de presse, publications, activités officielles, séance de signature, etc.).</a:t>
                      </a:r>
                    </a:p>
                  </a:txBody>
                  <a:tcPr>
                    <a:solidFill>
                      <a:srgbClr val="EFEF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A" sz="900" dirty="0">
                        <a:latin typeface="Overpass" panose="00000500000000000000" pitchFamily="2" charset="0"/>
                      </a:endParaRPr>
                    </a:p>
                  </a:txBody>
                  <a:tcPr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7713077"/>
                  </a:ext>
                </a:extLst>
              </a:tr>
              <a:tr h="241866">
                <a:tc>
                  <a:txBody>
                    <a:bodyPr/>
                    <a:lstStyle/>
                    <a:p>
                      <a:r>
                        <a:rPr lang="fr-CA" sz="1100" b="1" dirty="0">
                          <a:latin typeface="Overpass" panose="00000500000000000000" pitchFamily="2" charset="0"/>
                        </a:rPr>
                        <a:t>Échéancier</a:t>
                      </a:r>
                    </a:p>
                  </a:txBody>
                  <a:tcPr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fr-CA" sz="1100" b="1" dirty="0">
                          <a:latin typeface="Overpass" panose="00000500000000000000" pitchFamily="2" charset="0"/>
                        </a:rPr>
                        <a:t>Mesures de succès</a:t>
                      </a:r>
                    </a:p>
                  </a:txBody>
                  <a:tcPr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A" sz="1100" dirty="0">
                        <a:latin typeface="Overpass" panose="00000500000000000000" pitchFamily="2" charset="0"/>
                      </a:endParaRPr>
                    </a:p>
                  </a:txBody>
                  <a:tcP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0770338"/>
                  </a:ext>
                </a:extLst>
              </a:tr>
              <a:tr h="3613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900" kern="1200" dirty="0">
                          <a:solidFill>
                            <a:schemeClr val="dk1"/>
                          </a:solidFill>
                          <a:latin typeface="Overpass Light" panose="00000400000000000000" pitchFamily="2" charset="0"/>
                          <a:ea typeface="+mn-ea"/>
                          <a:cs typeface="+mn-cs"/>
                        </a:rPr>
                        <a:t>Identifier les dates importantes à retenir.</a:t>
                      </a:r>
                    </a:p>
                    <a:p>
                      <a:endParaRPr lang="fr-CA" sz="900" dirty="0">
                        <a:latin typeface="Overpass" panose="00000500000000000000" pitchFamily="2" charset="0"/>
                      </a:endParaRPr>
                    </a:p>
                  </a:txBody>
                  <a:tcPr>
                    <a:solidFill>
                      <a:srgbClr val="EFEFE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900" dirty="0">
                          <a:latin typeface="Overpass Light" panose="00000400000000000000" pitchFamily="2" charset="0"/>
                        </a:rPr>
                        <a:t>Évaluer les mesures de succès en lien aux objectifs mentionnés ci-haut.</a:t>
                      </a:r>
                    </a:p>
                    <a:p>
                      <a:endParaRPr lang="fr-CA" sz="900" dirty="0">
                        <a:latin typeface="Overpass" panose="00000500000000000000" pitchFamily="2" charset="0"/>
                      </a:endParaRPr>
                    </a:p>
                  </a:txBody>
                  <a:tcPr>
                    <a:solidFill>
                      <a:srgbClr val="EFEF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A" sz="900" dirty="0">
                        <a:latin typeface="Overpass" panose="00000500000000000000" pitchFamily="2" charset="0"/>
                      </a:endParaRPr>
                    </a:p>
                  </a:txBody>
                  <a:tcPr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61951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5014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ref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3">
            <a:extLst>
              <a:ext uri="{FF2B5EF4-FFF2-40B4-BE49-F238E27FC236}">
                <a16:creationId xmlns:a16="http://schemas.microsoft.com/office/drawing/2014/main" id="{9E8F25C2-D35E-9F19-041E-786DEBEBF8D7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817515592"/>
              </p:ext>
            </p:extLst>
          </p:nvPr>
        </p:nvGraphicFramePr>
        <p:xfrm>
          <a:off x="336884" y="218908"/>
          <a:ext cx="8590550" cy="42693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64035">
                  <a:extLst>
                    <a:ext uri="{9D8B030D-6E8A-4147-A177-3AD203B41FA5}">
                      <a16:colId xmlns:a16="http://schemas.microsoft.com/office/drawing/2014/main" val="176884249"/>
                    </a:ext>
                  </a:extLst>
                </a:gridCol>
                <a:gridCol w="472185">
                  <a:extLst>
                    <a:ext uri="{9D8B030D-6E8A-4147-A177-3AD203B41FA5}">
                      <a16:colId xmlns:a16="http://schemas.microsoft.com/office/drawing/2014/main" val="204152353"/>
                    </a:ext>
                  </a:extLst>
                </a:gridCol>
                <a:gridCol w="859055">
                  <a:extLst>
                    <a:ext uri="{9D8B030D-6E8A-4147-A177-3AD203B41FA5}">
                      <a16:colId xmlns:a16="http://schemas.microsoft.com/office/drawing/2014/main" val="182230826"/>
                    </a:ext>
                  </a:extLst>
                </a:gridCol>
                <a:gridCol w="859055">
                  <a:extLst>
                    <a:ext uri="{9D8B030D-6E8A-4147-A177-3AD203B41FA5}">
                      <a16:colId xmlns:a16="http://schemas.microsoft.com/office/drawing/2014/main" val="2200320713"/>
                    </a:ext>
                  </a:extLst>
                </a:gridCol>
                <a:gridCol w="3436220">
                  <a:extLst>
                    <a:ext uri="{9D8B030D-6E8A-4147-A177-3AD203B41FA5}">
                      <a16:colId xmlns:a16="http://schemas.microsoft.com/office/drawing/2014/main" val="3294355510"/>
                    </a:ext>
                  </a:extLst>
                </a:gridCol>
              </a:tblGrid>
              <a:tr h="361384">
                <a:tc gridSpan="5">
                  <a:txBody>
                    <a:bodyPr/>
                    <a:lstStyle/>
                    <a:p>
                      <a:r>
                        <a:rPr lang="fr-CA" sz="1600" b="0" dirty="0">
                          <a:latin typeface="Overpass" panose="00000500000000000000" pitchFamily="2" charset="0"/>
                        </a:rPr>
                        <a:t>Plan de communication – En bref</a:t>
                      </a:r>
                    </a:p>
                  </a:txBody>
                  <a:tcPr>
                    <a:solidFill>
                      <a:srgbClr val="E3051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3730995"/>
                  </a:ext>
                </a:extLst>
              </a:tr>
              <a:tr h="237855">
                <a:tc gridSpan="4">
                  <a:txBody>
                    <a:bodyPr/>
                    <a:lstStyle/>
                    <a:p>
                      <a:r>
                        <a:rPr lang="fr-CA" sz="1100" b="1" dirty="0">
                          <a:latin typeface="Overpass" panose="00000500000000000000" pitchFamily="2" charset="0"/>
                        </a:rPr>
                        <a:t>Mise en contexte</a:t>
                      </a:r>
                    </a:p>
                  </a:txBody>
                  <a:tcPr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 sz="1100" dirty="0">
                        <a:latin typeface="Overpass" panose="00000500000000000000" pitchFamily="2" charset="0"/>
                      </a:endParaRPr>
                    </a:p>
                  </a:txBody>
                  <a:tcPr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100" b="1" dirty="0">
                          <a:latin typeface="Overpass" panose="00000500000000000000" pitchFamily="2" charset="0"/>
                        </a:rPr>
                        <a:t>Enjeux</a:t>
                      </a:r>
                    </a:p>
                  </a:txBody>
                  <a:tcP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3220667"/>
                  </a:ext>
                </a:extLst>
              </a:tr>
              <a:tr h="361384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900" dirty="0">
                          <a:latin typeface="Overpass Light" panose="00000400000000000000" pitchFamily="2" charset="0"/>
                        </a:rPr>
                        <a:t>Décrire brièvement la mise en contexte pour ce projet.</a:t>
                      </a:r>
                    </a:p>
                  </a:txBody>
                  <a:tcPr>
                    <a:solidFill>
                      <a:srgbClr val="EFEF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 sz="900" dirty="0">
                        <a:latin typeface="Overpass" panose="00000500000000000000" pitchFamily="2" charset="0"/>
                      </a:endParaRPr>
                    </a:p>
                  </a:txBody>
                  <a:tcPr>
                    <a:solidFill>
                      <a:srgbClr val="EFEF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900" kern="1200" dirty="0">
                          <a:solidFill>
                            <a:schemeClr val="dk1"/>
                          </a:solidFill>
                          <a:latin typeface="Overpass Light" panose="00000400000000000000" pitchFamily="2" charset="0"/>
                          <a:ea typeface="+mn-ea"/>
                          <a:cs typeface="+mn-cs"/>
                        </a:rPr>
                        <a:t>Décrire les principaux enjeux pour ce projet.</a:t>
                      </a:r>
                    </a:p>
                    <a:p>
                      <a:endParaRPr lang="fr-CA" sz="900" dirty="0">
                        <a:latin typeface="Overpass" panose="00000500000000000000" pitchFamily="2" charset="0"/>
                      </a:endParaRPr>
                    </a:p>
                  </a:txBody>
                  <a:tcPr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6669088"/>
                  </a:ext>
                </a:extLst>
              </a:tr>
              <a:tr h="254700">
                <a:tc gridSpan="5">
                  <a:txBody>
                    <a:bodyPr/>
                    <a:lstStyle/>
                    <a:p>
                      <a:r>
                        <a:rPr lang="fr-CA" sz="1100" b="1" dirty="0">
                          <a:latin typeface="Overpass" panose="00000500000000000000" pitchFamily="2" charset="0"/>
                        </a:rPr>
                        <a:t>Objectifs de communication</a:t>
                      </a:r>
                    </a:p>
                  </a:txBody>
                  <a:tcPr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 sz="1100" b="1" dirty="0">
                        <a:latin typeface="Overpass" panose="00000500000000000000" pitchFamily="2" charset="0"/>
                      </a:endParaRPr>
                    </a:p>
                  </a:txBody>
                  <a:tcPr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 sz="1100" b="1" dirty="0">
                        <a:latin typeface="Overpass" panose="00000500000000000000" pitchFamily="2" charset="0"/>
                      </a:endParaRPr>
                    </a:p>
                  </a:txBody>
                  <a:tcP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2418075"/>
                  </a:ext>
                </a:extLst>
              </a:tr>
              <a:tr h="361384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900" kern="1200" dirty="0">
                          <a:solidFill>
                            <a:schemeClr val="dk1"/>
                          </a:solidFill>
                          <a:latin typeface="Overpass Light" panose="00000400000000000000" pitchFamily="2" charset="0"/>
                          <a:ea typeface="+mn-ea"/>
                          <a:cs typeface="+mn-cs"/>
                        </a:rPr>
                        <a:t>Préciser les objectifs de communications.</a:t>
                      </a:r>
                    </a:p>
                  </a:txBody>
                  <a:tcPr>
                    <a:solidFill>
                      <a:srgbClr val="EFEF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 sz="900" dirty="0">
                        <a:latin typeface="Overpass" panose="00000500000000000000" pitchFamily="2" charset="0"/>
                      </a:endParaRPr>
                    </a:p>
                  </a:txBody>
                  <a:tcPr>
                    <a:solidFill>
                      <a:srgbClr val="EFEF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 sz="900" dirty="0">
                        <a:latin typeface="Overpass Light" panose="00000400000000000000" pitchFamily="2" charset="0"/>
                      </a:endParaRPr>
                    </a:p>
                  </a:txBody>
                  <a:tcPr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5700410"/>
                  </a:ext>
                </a:extLst>
              </a:tr>
              <a:tr h="247481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100" b="1" dirty="0">
                          <a:latin typeface="Overpass" panose="00000500000000000000" pitchFamily="2" charset="0"/>
                        </a:rPr>
                        <a:t>Stratégies</a:t>
                      </a:r>
                    </a:p>
                    <a:p>
                      <a:endParaRPr lang="fr-CA" sz="1100" b="1" dirty="0">
                        <a:latin typeface="Overpass" panose="00000500000000000000" pitchFamily="2" charset="0"/>
                      </a:endParaRPr>
                    </a:p>
                  </a:txBody>
                  <a:tcPr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r>
                        <a:rPr lang="fr-CA" sz="1100" b="1" dirty="0">
                          <a:latin typeface="Overpass" panose="00000500000000000000" pitchFamily="2" charset="0"/>
                        </a:rPr>
                        <a:t>Cibles</a:t>
                      </a:r>
                    </a:p>
                  </a:txBody>
                  <a:tcPr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100" b="1" dirty="0">
                          <a:latin typeface="Overpass" panose="00000500000000000000" pitchFamily="2" charset="0"/>
                        </a:rPr>
                        <a:t>Cibles</a:t>
                      </a:r>
                    </a:p>
                  </a:txBody>
                  <a:tcPr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A" sz="1100" dirty="0">
                        <a:latin typeface="Overpass" panose="00000500000000000000" pitchFamily="2" charset="0"/>
                      </a:endParaRPr>
                    </a:p>
                  </a:txBody>
                  <a:tcP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2309886"/>
                  </a:ext>
                </a:extLst>
              </a:tr>
              <a:tr h="361384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900" dirty="0">
                          <a:latin typeface="Overpass Light" panose="00000400000000000000" pitchFamily="2" charset="0"/>
                        </a:rPr>
                        <a:t>Décrire les différentes stratégies retenues.</a:t>
                      </a:r>
                      <a:endParaRPr lang="fr-CA" sz="900" dirty="0">
                        <a:latin typeface="Overpass" panose="00000500000000000000" pitchFamily="2" charset="0"/>
                      </a:endParaRPr>
                    </a:p>
                  </a:txBody>
                  <a:tcPr>
                    <a:solidFill>
                      <a:srgbClr val="EFEF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900" kern="1200" dirty="0">
                          <a:solidFill>
                            <a:schemeClr val="dk1"/>
                          </a:solidFill>
                          <a:latin typeface="Overpass Light" panose="00000400000000000000" pitchFamily="2" charset="0"/>
                          <a:ea typeface="+mn-ea"/>
                          <a:cs typeface="+mn-cs"/>
                        </a:rPr>
                        <a:t>Identifier les publics cibles à partir desquels découleront les stratégies et les canaux à privilégier.</a:t>
                      </a:r>
                    </a:p>
                    <a:p>
                      <a:endParaRPr lang="fr-CA" sz="900" dirty="0">
                        <a:latin typeface="Overpass" panose="00000500000000000000" pitchFamily="2" charset="0"/>
                      </a:endParaRPr>
                    </a:p>
                  </a:txBody>
                  <a:tcPr>
                    <a:solidFill>
                      <a:srgbClr val="EFEFE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900" kern="1200" dirty="0">
                          <a:solidFill>
                            <a:schemeClr val="dk1"/>
                          </a:solidFill>
                          <a:latin typeface="Overpass Light" panose="00000400000000000000" pitchFamily="2" charset="0"/>
                          <a:ea typeface="+mn-ea"/>
                          <a:cs typeface="+mn-cs"/>
                        </a:rPr>
                        <a:t>Identifier les publics cibles à partir desquels découleront les stratégies et les canaux à privilégier.</a:t>
                      </a:r>
                    </a:p>
                  </a:txBody>
                  <a:tcPr>
                    <a:solidFill>
                      <a:srgbClr val="EFEF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A" sz="900" dirty="0">
                        <a:latin typeface="Overpass" panose="00000500000000000000" pitchFamily="2" charset="0"/>
                      </a:endParaRPr>
                    </a:p>
                  </a:txBody>
                  <a:tcPr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373550"/>
                  </a:ext>
                </a:extLst>
              </a:tr>
              <a:tr h="24828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100" b="1" dirty="0">
                          <a:latin typeface="Overpass" panose="00000500000000000000" pitchFamily="2" charset="0"/>
                        </a:rPr>
                        <a:t>Axe de communication</a:t>
                      </a:r>
                    </a:p>
                  </a:txBody>
                  <a:tcPr>
                    <a:solidFill>
                      <a:srgbClr val="D9D9D9"/>
                    </a:solidFill>
                  </a:tcPr>
                </a:tc>
                <a:tc gridSpan="4">
                  <a:txBody>
                    <a:bodyPr/>
                    <a:lstStyle/>
                    <a:p>
                      <a:r>
                        <a:rPr lang="fr-CA" sz="1100" b="1">
                          <a:latin typeface="Overpass" panose="00000500000000000000" pitchFamily="2" charset="0"/>
                        </a:rPr>
                        <a:t>Messages clés</a:t>
                      </a:r>
                      <a:endParaRPr lang="fr-CA"/>
                    </a:p>
                  </a:txBody>
                  <a:tcPr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A" sz="1100" dirty="0">
                        <a:latin typeface="Overpass" panose="00000500000000000000" pitchFamily="2" charset="0"/>
                      </a:endParaRPr>
                    </a:p>
                  </a:txBody>
                  <a:tcPr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r>
                        <a:rPr lang="fr-CA" sz="1100" b="1" dirty="0">
                          <a:latin typeface="Overpass" panose="00000500000000000000" pitchFamily="2" charset="0"/>
                        </a:rPr>
                        <a:t>Messages clés</a:t>
                      </a:r>
                    </a:p>
                  </a:txBody>
                  <a:tcP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1120471"/>
                  </a:ext>
                </a:extLst>
              </a:tr>
              <a:tr h="361384">
                <a:tc>
                  <a:txBody>
                    <a:bodyPr/>
                    <a:lstStyle/>
                    <a:p>
                      <a:r>
                        <a:rPr lang="fr-CA" sz="900" dirty="0">
                          <a:latin typeface="Overpass Light" panose="00000400000000000000" pitchFamily="2" charset="0"/>
                        </a:rPr>
                        <a:t>Identifier l’axe de communication.</a:t>
                      </a:r>
                    </a:p>
                  </a:txBody>
                  <a:tcPr>
                    <a:solidFill>
                      <a:srgbClr val="EFEFEF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900" dirty="0">
                          <a:latin typeface="Overpass Light" panose="00000400000000000000" pitchFamily="2" charset="0"/>
                        </a:rPr>
                        <a:t>Identifier les messages clés pour ce projet.</a:t>
                      </a:r>
                    </a:p>
                  </a:txBody>
                  <a:tcPr>
                    <a:solidFill>
                      <a:srgbClr val="EFEF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A" sz="900" dirty="0">
                        <a:latin typeface="Overpass" panose="00000500000000000000" pitchFamily="2" charset="0"/>
                      </a:endParaRPr>
                    </a:p>
                  </a:txBody>
                  <a:tcPr>
                    <a:solidFill>
                      <a:srgbClr val="EFEF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900" dirty="0">
                          <a:latin typeface="Overpass Light" panose="00000400000000000000" pitchFamily="2" charset="0"/>
                        </a:rPr>
                        <a:t>Identifier les messages clés pour ce projet.</a:t>
                      </a:r>
                    </a:p>
                    <a:p>
                      <a:endParaRPr lang="fr-CA" sz="900" dirty="0">
                        <a:latin typeface="Overpass" panose="00000500000000000000" pitchFamily="2" charset="0"/>
                      </a:endParaRPr>
                    </a:p>
                  </a:txBody>
                  <a:tcPr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3744553"/>
                  </a:ext>
                </a:extLst>
              </a:tr>
              <a:tr h="249085">
                <a:tc gridSpan="2">
                  <a:txBody>
                    <a:bodyPr/>
                    <a:lstStyle/>
                    <a:p>
                      <a:r>
                        <a:rPr lang="fr-CA" sz="1100" b="1" dirty="0">
                          <a:latin typeface="Overpass" panose="00000500000000000000" pitchFamily="2" charset="0"/>
                        </a:rPr>
                        <a:t>Moyens de communication</a:t>
                      </a:r>
                    </a:p>
                  </a:txBody>
                  <a:tcPr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A" sz="1100" b="1" dirty="0">
                        <a:latin typeface="Overpass" panose="00000500000000000000" pitchFamily="2" charset="0"/>
                      </a:endParaRPr>
                    </a:p>
                  </a:txBody>
                  <a:tcPr>
                    <a:solidFill>
                      <a:srgbClr val="D9D9D9"/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fr-CA" sz="1100" b="1" dirty="0">
                          <a:latin typeface="Overpass" panose="00000500000000000000" pitchFamily="2" charset="0"/>
                        </a:rPr>
                        <a:t>Canaux de communication</a:t>
                      </a:r>
                    </a:p>
                  </a:txBody>
                  <a:tcPr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 sz="1100" dirty="0">
                        <a:latin typeface="Overpass" panose="00000500000000000000" pitchFamily="2" charset="0"/>
                      </a:endParaRPr>
                    </a:p>
                  </a:txBody>
                  <a:tcP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2872128"/>
                  </a:ext>
                </a:extLst>
              </a:tr>
              <a:tr h="361384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900" kern="1200" dirty="0">
                          <a:solidFill>
                            <a:schemeClr val="dk1"/>
                          </a:solidFill>
                          <a:latin typeface="Overpass Light" panose="00000400000000000000" pitchFamily="2" charset="0"/>
                          <a:ea typeface="+mn-ea"/>
                          <a:cs typeface="+mn-cs"/>
                        </a:rPr>
                        <a:t>Identifier les moyens de communication qui seront utilisés.</a:t>
                      </a:r>
                    </a:p>
                    <a:p>
                      <a:endParaRPr lang="fr-CA" sz="900" dirty="0">
                        <a:latin typeface="Overpass" panose="00000500000000000000" pitchFamily="2" charset="0"/>
                      </a:endParaRPr>
                    </a:p>
                  </a:txBody>
                  <a:tcPr>
                    <a:solidFill>
                      <a:srgbClr val="EFEF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A" sz="900" dirty="0">
                        <a:latin typeface="Overpass" panose="00000500000000000000" pitchFamily="2" charset="0"/>
                      </a:endParaRPr>
                    </a:p>
                  </a:txBody>
                  <a:tcPr>
                    <a:solidFill>
                      <a:srgbClr val="EFEFEF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900" dirty="0">
                          <a:latin typeface="Overpass Light" panose="00000400000000000000" pitchFamily="2" charset="0"/>
                        </a:rPr>
                        <a:t>Faire la liste des canaux de communication (ex. : réseaux sociaux et Web, médias du campus, relations de presse, publications, activités officielles, séance de signature, etc.).</a:t>
                      </a:r>
                    </a:p>
                  </a:txBody>
                  <a:tcPr>
                    <a:solidFill>
                      <a:srgbClr val="EFEF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 sz="900" dirty="0">
                        <a:latin typeface="Overpass" panose="00000500000000000000" pitchFamily="2" charset="0"/>
                      </a:endParaRPr>
                    </a:p>
                  </a:txBody>
                  <a:tcPr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7713077"/>
                  </a:ext>
                </a:extLst>
              </a:tr>
              <a:tr h="241866">
                <a:tc gridSpan="2">
                  <a:txBody>
                    <a:bodyPr/>
                    <a:lstStyle/>
                    <a:p>
                      <a:r>
                        <a:rPr lang="fr-CA" sz="1100" b="1" dirty="0">
                          <a:latin typeface="Overpass" panose="00000500000000000000" pitchFamily="2" charset="0"/>
                        </a:rPr>
                        <a:t>Échéancier</a:t>
                      </a:r>
                    </a:p>
                  </a:txBody>
                  <a:tcPr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A" sz="1100" b="1" dirty="0">
                        <a:latin typeface="Overpass" panose="00000500000000000000" pitchFamily="2" charset="0"/>
                      </a:endParaRPr>
                    </a:p>
                  </a:txBody>
                  <a:tcPr>
                    <a:solidFill>
                      <a:srgbClr val="D9D9D9"/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fr-CA" sz="1100" b="1" dirty="0">
                          <a:latin typeface="Overpass" panose="00000500000000000000" pitchFamily="2" charset="0"/>
                        </a:rPr>
                        <a:t>Mesures de succès</a:t>
                      </a:r>
                    </a:p>
                  </a:txBody>
                  <a:tcPr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 sz="1100" dirty="0">
                        <a:latin typeface="Overpass" panose="00000500000000000000" pitchFamily="2" charset="0"/>
                      </a:endParaRPr>
                    </a:p>
                  </a:txBody>
                  <a:tcP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0770338"/>
                  </a:ext>
                </a:extLst>
              </a:tr>
              <a:tr h="361384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900" kern="1200" dirty="0">
                          <a:solidFill>
                            <a:schemeClr val="dk1"/>
                          </a:solidFill>
                          <a:latin typeface="Overpass Light" panose="00000400000000000000" pitchFamily="2" charset="0"/>
                          <a:ea typeface="+mn-ea"/>
                          <a:cs typeface="+mn-cs"/>
                        </a:rPr>
                        <a:t>Identifier les dates importantes à retenir.</a:t>
                      </a:r>
                    </a:p>
                    <a:p>
                      <a:endParaRPr lang="fr-CA" sz="900" dirty="0">
                        <a:latin typeface="Overpass" panose="00000500000000000000" pitchFamily="2" charset="0"/>
                      </a:endParaRPr>
                    </a:p>
                  </a:txBody>
                  <a:tcPr>
                    <a:solidFill>
                      <a:srgbClr val="EFEF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A" sz="900" dirty="0">
                        <a:latin typeface="Overpass" panose="00000500000000000000" pitchFamily="2" charset="0"/>
                      </a:endParaRPr>
                    </a:p>
                  </a:txBody>
                  <a:tcPr>
                    <a:solidFill>
                      <a:srgbClr val="EFEFEF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900" dirty="0">
                          <a:latin typeface="Overpass Light" panose="00000400000000000000" pitchFamily="2" charset="0"/>
                        </a:rPr>
                        <a:t>Évaluer les mesures de succès en lien aux objectifs mentionnés ci-haut.</a:t>
                      </a:r>
                    </a:p>
                    <a:p>
                      <a:endParaRPr lang="fr-CA" sz="900" dirty="0">
                        <a:latin typeface="Overpass" panose="00000500000000000000" pitchFamily="2" charset="0"/>
                      </a:endParaRPr>
                    </a:p>
                  </a:txBody>
                  <a:tcPr>
                    <a:solidFill>
                      <a:srgbClr val="EFEF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 sz="900" dirty="0">
                        <a:latin typeface="Overpass" panose="00000500000000000000" pitchFamily="2" charset="0"/>
                      </a:endParaRPr>
                    </a:p>
                  </a:txBody>
                  <a:tcPr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61951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2433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7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emf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5CBBB9BF-5A45-F643-8A56-965819380073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0" y="4195762"/>
            <a:ext cx="9144000" cy="947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583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719" r:id="rId2"/>
    <p:sldLayoutId id="2147483720" r:id="rId3"/>
    <p:sldLayoutId id="2147483726" r:id="rId4"/>
    <p:sldLayoutId id="2147483721" r:id="rId5"/>
    <p:sldLayoutId id="2147483730" r:id="rId6"/>
    <p:sldLayoutId id="2147483761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0636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70" r:id="rId3"/>
    <p:sldLayoutId id="2147483771" r:id="rId4"/>
    <p:sldLayoutId id="2147483772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4E684F69-4C44-3C4C-B1AF-4AEE6FC3A5F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53664" y="4550568"/>
            <a:ext cx="1023854" cy="421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489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2333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C60C3DDD-971B-7340-822F-06C07A978D2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853664" y="4550568"/>
            <a:ext cx="1023854" cy="421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206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2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E6EC8250-ECE1-6841-8CAB-A730E73D14E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4195762"/>
            <a:ext cx="9144000" cy="947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751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2767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52" r:id="rId2"/>
    <p:sldLayoutId id="2147483753" r:id="rId3"/>
    <p:sldLayoutId id="2147483756" r:id="rId4"/>
    <p:sldLayoutId id="2147483754" r:id="rId5"/>
    <p:sldLayoutId id="2147483751" r:id="rId6"/>
    <p:sldLayoutId id="2147483757" r:id="rId7"/>
    <p:sldLayoutId id="2147483758" r:id="rId8"/>
    <p:sldLayoutId id="2147483760" r:id="rId9"/>
    <p:sldLayoutId id="2147483759" r:id="rId10"/>
    <p:sldLayoutId id="2147483773" r:id="rId11"/>
    <p:sldLayoutId id="214748375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arque.ulaval@dc.ulaval.ca" TargetMode="External"/><Relationship Id="rId2" Type="http://schemas.openxmlformats.org/officeDocument/2006/relationships/hyperlink" Target="https://www.ulaval.ca/sites/default/files/notre-universite/pdf-ulaval/guide-identite-visuelle-ul.pdf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16D74E12-CEDE-8A4E-BF86-154260EB64EA}"/>
              </a:ext>
            </a:extLst>
          </p:cNvPr>
          <p:cNvSpPr txBox="1"/>
          <p:nvPr/>
        </p:nvSpPr>
        <p:spPr>
          <a:xfrm>
            <a:off x="817123" y="428017"/>
            <a:ext cx="785994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1"/>
                </a:solidFill>
                <a:latin typeface="Overpass" pitchFamily="2" charset="77"/>
              </a:rPr>
              <a:t>Gabarit – Plan de communication en bref</a:t>
            </a:r>
            <a:br>
              <a:rPr lang="fr-FR" dirty="0">
                <a:solidFill>
                  <a:schemeClr val="accent1"/>
                </a:solidFill>
                <a:latin typeface="Overpass" pitchFamily="2" charset="77"/>
              </a:rPr>
            </a:br>
            <a:r>
              <a:rPr lang="fr-FR" sz="1600" dirty="0">
                <a:solidFill>
                  <a:schemeClr val="accent1"/>
                </a:solidFill>
                <a:latin typeface="Overpass" pitchFamily="2" charset="77"/>
              </a:rPr>
              <a:t>* Pour information seulement. Supprimer cette diapositive après la lecture.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2B8D3331-687F-7846-B297-EBC780C406DD}"/>
              </a:ext>
            </a:extLst>
          </p:cNvPr>
          <p:cNvSpPr txBox="1"/>
          <p:nvPr/>
        </p:nvSpPr>
        <p:spPr>
          <a:xfrm>
            <a:off x="963038" y="1063559"/>
            <a:ext cx="7859949" cy="3062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sz="1400" dirty="0">
                <a:solidFill>
                  <a:schemeClr val="accent6"/>
                </a:solidFill>
                <a:latin typeface="Overpass" pitchFamily="2" charset="77"/>
              </a:rPr>
              <a:t>Les diapositives qui suivent servent d’exemple et comportent différentes options : plan de communication en bref (tableau) et les diapositives titrées pour détailler les différents éléments du plan de communication. Supprimer les diapositives inutilisées.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sz="1400" dirty="0">
                <a:solidFill>
                  <a:schemeClr val="accent6"/>
                </a:solidFill>
                <a:latin typeface="Overpass" pitchFamily="2" charset="77"/>
              </a:rPr>
              <a:t>Tous les modèles de diapositives sont disponibles dans le gabarit. Pour ajouter une diapositive, </a:t>
            </a:r>
            <a:br>
              <a:rPr lang="fr-CA" sz="1400" dirty="0">
                <a:solidFill>
                  <a:schemeClr val="accent6"/>
                </a:solidFill>
                <a:latin typeface="Overpass" pitchFamily="2" charset="77"/>
              </a:rPr>
            </a:br>
            <a:r>
              <a:rPr lang="fr-CA" sz="1400" dirty="0">
                <a:solidFill>
                  <a:schemeClr val="accent6"/>
                </a:solidFill>
                <a:latin typeface="Overpass" pitchFamily="2" charset="77"/>
              </a:rPr>
              <a:t>aller dans Insertion &gt; Nouvelle diapositive et sélectionnez le modèle souhaité dans la liste.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sz="1400" dirty="0">
                <a:solidFill>
                  <a:schemeClr val="accent6"/>
                </a:solidFill>
                <a:latin typeface="Overpass" pitchFamily="2" charset="77"/>
              </a:rPr>
              <a:t>Utiliser les couleurs officielles de l’Université Laval dans la présentation.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sz="1400" dirty="0">
                <a:solidFill>
                  <a:schemeClr val="accent6"/>
                </a:solidFill>
                <a:latin typeface="Overpass" pitchFamily="2" charset="77"/>
              </a:rPr>
              <a:t>Choisir une couleur pour les intercalaires et la conserver tout au long de la présentation </a:t>
            </a:r>
            <a:br>
              <a:rPr lang="fr-CA" sz="1400" dirty="0">
                <a:solidFill>
                  <a:schemeClr val="accent6"/>
                </a:solidFill>
                <a:latin typeface="Overpass" pitchFamily="2" charset="77"/>
              </a:rPr>
            </a:br>
            <a:r>
              <a:rPr lang="fr-CA" sz="1400" dirty="0">
                <a:solidFill>
                  <a:schemeClr val="accent6"/>
                </a:solidFill>
                <a:latin typeface="Overpass" pitchFamily="2" charset="77"/>
              </a:rPr>
              <a:t>afin de garder une constance.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sz="1400" dirty="0">
                <a:solidFill>
                  <a:schemeClr val="accent6"/>
                </a:solidFill>
                <a:latin typeface="Overpass" pitchFamily="2" charset="77"/>
              </a:rPr>
              <a:t>Privilégier les animations et les transitions discrètes du type Apparaître ou Fondu, </a:t>
            </a:r>
            <a:br>
              <a:rPr lang="fr-CA" sz="1400" dirty="0">
                <a:solidFill>
                  <a:schemeClr val="accent6"/>
                </a:solidFill>
                <a:latin typeface="Overpass" pitchFamily="2" charset="77"/>
              </a:rPr>
            </a:br>
            <a:r>
              <a:rPr lang="fr-CA" sz="1400" dirty="0">
                <a:solidFill>
                  <a:schemeClr val="accent6"/>
                </a:solidFill>
                <a:latin typeface="Overpass" pitchFamily="2" charset="77"/>
              </a:rPr>
              <a:t>mais les utiliser avec modération.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sz="1400" dirty="0">
                <a:solidFill>
                  <a:schemeClr val="accent6"/>
                </a:solidFill>
                <a:latin typeface="Overpass" pitchFamily="2" charset="77"/>
              </a:rPr>
              <a:t>Pour toute question sur les normes graphiques de l’Université Laval, </a:t>
            </a:r>
            <a:br>
              <a:rPr lang="fr-CA" sz="1400" dirty="0">
                <a:solidFill>
                  <a:schemeClr val="accent6"/>
                </a:solidFill>
                <a:latin typeface="Overpass" pitchFamily="2" charset="77"/>
              </a:rPr>
            </a:br>
            <a:r>
              <a:rPr lang="fr-CA" sz="1400" dirty="0">
                <a:solidFill>
                  <a:schemeClr val="accent6"/>
                </a:solidFill>
                <a:latin typeface="Overpass" pitchFamily="2" charset="77"/>
              </a:rPr>
              <a:t>consulter le </a:t>
            </a:r>
            <a:r>
              <a:rPr lang="fr-CA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Overpass" pitchFamily="2" charset="77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Guide d’identité visuelle </a:t>
            </a:r>
            <a:r>
              <a:rPr lang="fr-CA" sz="1400" dirty="0">
                <a:solidFill>
                  <a:schemeClr val="accent6"/>
                </a:solidFill>
                <a:latin typeface="Overpass" pitchFamily="2" charset="77"/>
              </a:rPr>
              <a:t>ou écrire à </a:t>
            </a:r>
            <a:r>
              <a:rPr lang="fr-CA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Overpass" pitchFamily="2" charset="77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marque.ulaval@dc.ulaval.ca</a:t>
            </a:r>
            <a:endParaRPr lang="fr-CA" sz="1400" dirty="0">
              <a:solidFill>
                <a:schemeClr val="tx1">
                  <a:lumMod val="85000"/>
                  <a:lumOff val="15000"/>
                </a:schemeClr>
              </a:solidFill>
              <a:latin typeface="Overpas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756860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44567559-766C-7EAE-B593-C527F8A399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612824"/>
              </p:ext>
            </p:extLst>
          </p:nvPr>
        </p:nvGraphicFramePr>
        <p:xfrm>
          <a:off x="336884" y="218908"/>
          <a:ext cx="8590550" cy="40972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36220">
                  <a:extLst>
                    <a:ext uri="{9D8B030D-6E8A-4147-A177-3AD203B41FA5}">
                      <a16:colId xmlns:a16="http://schemas.microsoft.com/office/drawing/2014/main" val="176884249"/>
                    </a:ext>
                  </a:extLst>
                </a:gridCol>
                <a:gridCol w="1718110">
                  <a:extLst>
                    <a:ext uri="{9D8B030D-6E8A-4147-A177-3AD203B41FA5}">
                      <a16:colId xmlns:a16="http://schemas.microsoft.com/office/drawing/2014/main" val="182230826"/>
                    </a:ext>
                  </a:extLst>
                </a:gridCol>
                <a:gridCol w="3436220">
                  <a:extLst>
                    <a:ext uri="{9D8B030D-6E8A-4147-A177-3AD203B41FA5}">
                      <a16:colId xmlns:a16="http://schemas.microsoft.com/office/drawing/2014/main" val="3294355510"/>
                    </a:ext>
                  </a:extLst>
                </a:gridCol>
              </a:tblGrid>
              <a:tr h="361384">
                <a:tc gridSpan="3">
                  <a:txBody>
                    <a:bodyPr/>
                    <a:lstStyle/>
                    <a:p>
                      <a:r>
                        <a:rPr lang="fr-CA" sz="1600" b="0" dirty="0">
                          <a:latin typeface="Overpass" panose="00000500000000000000" pitchFamily="2" charset="0"/>
                        </a:rPr>
                        <a:t>Plan de communication – En bref</a:t>
                      </a:r>
                    </a:p>
                  </a:txBody>
                  <a:tcPr>
                    <a:solidFill>
                      <a:srgbClr val="E3051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3730995"/>
                  </a:ext>
                </a:extLst>
              </a:tr>
              <a:tr h="237855">
                <a:tc gridSpan="2">
                  <a:txBody>
                    <a:bodyPr/>
                    <a:lstStyle/>
                    <a:p>
                      <a:r>
                        <a:rPr lang="fr-CA" sz="1100" b="1" dirty="0">
                          <a:latin typeface="Overpass" panose="00000500000000000000" pitchFamily="2" charset="0"/>
                        </a:rPr>
                        <a:t>Mise en contexte</a:t>
                      </a:r>
                    </a:p>
                  </a:txBody>
                  <a:tcPr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A" sz="1100" dirty="0">
                        <a:latin typeface="Overpass" panose="00000500000000000000" pitchFamily="2" charset="0"/>
                      </a:endParaRPr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A" sz="1100" b="1" dirty="0">
                          <a:latin typeface="Overpass" panose="00000500000000000000" pitchFamily="2" charset="0"/>
                        </a:rPr>
                        <a:t>Enjeux</a:t>
                      </a:r>
                    </a:p>
                  </a:txBody>
                  <a:tcP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3220667"/>
                  </a:ext>
                </a:extLst>
              </a:tr>
              <a:tr h="361384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900" dirty="0">
                          <a:latin typeface="Overpass Light" panose="00000400000000000000" pitchFamily="2" charset="0"/>
                        </a:rPr>
                        <a:t>Décrire brièvement la mise en contexte pour ce projet.</a:t>
                      </a:r>
                    </a:p>
                  </a:txBody>
                  <a:tcPr>
                    <a:solidFill>
                      <a:srgbClr val="EFEF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A" sz="900" dirty="0">
                        <a:latin typeface="Overpass" panose="00000500000000000000" pitchFamily="2" charset="0"/>
                      </a:endParaRPr>
                    </a:p>
                  </a:txBody>
                  <a:tcPr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900" kern="1200" dirty="0">
                          <a:solidFill>
                            <a:schemeClr val="dk1"/>
                          </a:solidFill>
                          <a:latin typeface="Overpass Light" panose="00000400000000000000" pitchFamily="2" charset="0"/>
                          <a:ea typeface="+mn-ea"/>
                          <a:cs typeface="+mn-cs"/>
                        </a:rPr>
                        <a:t>Décrire les principaux enjeux pour ce projet.</a:t>
                      </a:r>
                    </a:p>
                    <a:p>
                      <a:endParaRPr lang="fr-CA" sz="900" dirty="0">
                        <a:latin typeface="Overpass" panose="00000500000000000000" pitchFamily="2" charset="0"/>
                      </a:endParaRPr>
                    </a:p>
                  </a:txBody>
                  <a:tcPr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6669088"/>
                  </a:ext>
                </a:extLst>
              </a:tr>
              <a:tr h="254700">
                <a:tc gridSpan="3">
                  <a:txBody>
                    <a:bodyPr/>
                    <a:lstStyle/>
                    <a:p>
                      <a:r>
                        <a:rPr lang="fr-CA" sz="1100" b="1" dirty="0">
                          <a:latin typeface="Overpass" panose="00000500000000000000" pitchFamily="2" charset="0"/>
                        </a:rPr>
                        <a:t>Objectifs de communication</a:t>
                      </a:r>
                    </a:p>
                  </a:txBody>
                  <a:tcPr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A" sz="1100" dirty="0">
                        <a:latin typeface="Overpass" panose="00000500000000000000" pitchFamily="2" charset="0"/>
                      </a:endParaRPr>
                    </a:p>
                  </a:txBody>
                  <a:tcPr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A" sz="1100" b="1" dirty="0">
                        <a:latin typeface="Overpass" panose="00000500000000000000" pitchFamily="2" charset="0"/>
                      </a:endParaRPr>
                    </a:p>
                  </a:txBody>
                  <a:tcP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2418075"/>
                  </a:ext>
                </a:extLst>
              </a:tr>
              <a:tr h="361384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900" kern="1200" dirty="0">
                          <a:solidFill>
                            <a:schemeClr val="dk1"/>
                          </a:solidFill>
                          <a:latin typeface="Overpass Light" panose="00000400000000000000" pitchFamily="2" charset="0"/>
                          <a:ea typeface="+mn-ea"/>
                          <a:cs typeface="+mn-cs"/>
                        </a:rPr>
                        <a:t>Préciser les objectifs de communications.</a:t>
                      </a:r>
                      <a:endParaRPr lang="fr-CA" sz="900" dirty="0">
                        <a:latin typeface="Overpass" panose="00000500000000000000" pitchFamily="2" charset="0"/>
                      </a:endParaRPr>
                    </a:p>
                  </a:txBody>
                  <a:tcPr>
                    <a:solidFill>
                      <a:srgbClr val="EFEF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A" sz="900" dirty="0">
                        <a:latin typeface="Overpass" panose="00000500000000000000" pitchFamily="2" charset="0"/>
                      </a:endParaRPr>
                    </a:p>
                  </a:txBody>
                  <a:tcPr>
                    <a:solidFill>
                      <a:srgbClr val="EFEF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A" sz="900" dirty="0">
                        <a:latin typeface="Overpass" panose="00000500000000000000" pitchFamily="2" charset="0"/>
                      </a:endParaRPr>
                    </a:p>
                  </a:txBody>
                  <a:tcPr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5700410"/>
                  </a:ext>
                </a:extLst>
              </a:tr>
              <a:tr h="24748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100" b="1" dirty="0">
                          <a:latin typeface="Overpass" panose="00000500000000000000" pitchFamily="2" charset="0"/>
                        </a:rPr>
                        <a:t>Stratégies</a:t>
                      </a:r>
                    </a:p>
                  </a:txBody>
                  <a:tcPr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100" b="1" dirty="0">
                          <a:latin typeface="Overpass" panose="00000500000000000000" pitchFamily="2" charset="0"/>
                        </a:rPr>
                        <a:t>Cibles</a:t>
                      </a:r>
                    </a:p>
                  </a:txBody>
                  <a:tcPr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A" sz="1100" dirty="0">
                        <a:latin typeface="Overpass" panose="00000500000000000000" pitchFamily="2" charset="0"/>
                      </a:endParaRPr>
                    </a:p>
                  </a:txBody>
                  <a:tcP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2309886"/>
                  </a:ext>
                </a:extLst>
              </a:tr>
              <a:tr h="3613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900" dirty="0">
                          <a:latin typeface="Overpass Light" panose="00000400000000000000" pitchFamily="2" charset="0"/>
                        </a:rPr>
                        <a:t>Décrire les différentes stratégies retenues.</a:t>
                      </a:r>
                      <a:endParaRPr lang="fr-CA" sz="900" dirty="0">
                        <a:latin typeface="Overpass" panose="00000500000000000000" pitchFamily="2" charset="0"/>
                      </a:endParaRPr>
                    </a:p>
                  </a:txBody>
                  <a:tcPr>
                    <a:solidFill>
                      <a:srgbClr val="EFEFE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900" kern="1200" dirty="0">
                          <a:solidFill>
                            <a:schemeClr val="dk1"/>
                          </a:solidFill>
                          <a:latin typeface="Overpass Light" panose="00000400000000000000" pitchFamily="2" charset="0"/>
                          <a:ea typeface="+mn-ea"/>
                          <a:cs typeface="+mn-cs"/>
                        </a:rPr>
                        <a:t>Identifier les publics cibles à partir desquels découleront les stratégies et les canaux à privilégier.</a:t>
                      </a:r>
                    </a:p>
                  </a:txBody>
                  <a:tcPr>
                    <a:solidFill>
                      <a:srgbClr val="EFEF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A" sz="900" dirty="0">
                        <a:latin typeface="Overpass" panose="00000500000000000000" pitchFamily="2" charset="0"/>
                      </a:endParaRPr>
                    </a:p>
                  </a:txBody>
                  <a:tcPr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3735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100" b="1" dirty="0">
                          <a:latin typeface="Overpass" panose="00000500000000000000" pitchFamily="2" charset="0"/>
                        </a:rPr>
                        <a:t>Axe de communication</a:t>
                      </a:r>
                    </a:p>
                  </a:txBody>
                  <a:tcPr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fr-CA" sz="1100" b="1">
                          <a:latin typeface="Overpass" panose="00000500000000000000" pitchFamily="2" charset="0"/>
                        </a:rPr>
                        <a:t>Messages clés</a:t>
                      </a:r>
                      <a:endParaRPr lang="fr-CA" sz="1100" dirty="0">
                        <a:latin typeface="Overpass" panose="00000500000000000000" pitchFamily="2" charset="0"/>
                      </a:endParaRPr>
                    </a:p>
                  </a:txBody>
                  <a:tcPr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r>
                        <a:rPr lang="fr-CA" sz="1100" b="1" dirty="0">
                          <a:latin typeface="Overpass" panose="00000500000000000000" pitchFamily="2" charset="0"/>
                        </a:rPr>
                        <a:t>Messages clés</a:t>
                      </a:r>
                    </a:p>
                  </a:txBody>
                  <a:tcP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1120471"/>
                  </a:ext>
                </a:extLst>
              </a:tr>
              <a:tr h="3613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900" kern="1200" dirty="0">
                          <a:solidFill>
                            <a:schemeClr val="dk1"/>
                          </a:solidFill>
                          <a:latin typeface="Overpass Light" panose="00000400000000000000" pitchFamily="2" charset="0"/>
                          <a:ea typeface="+mn-ea"/>
                          <a:cs typeface="+mn-cs"/>
                        </a:rPr>
                        <a:t>Identifier l’axe de communication.</a:t>
                      </a:r>
                    </a:p>
                  </a:txBody>
                  <a:tcPr>
                    <a:solidFill>
                      <a:srgbClr val="EFEFEF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fr-CA" sz="900" dirty="0">
                          <a:latin typeface="Overpass Light" panose="00000400000000000000" pitchFamily="2" charset="0"/>
                        </a:rPr>
                        <a:t>Identifier les messages clés pour ce projet.</a:t>
                      </a:r>
                      <a:endParaRPr lang="fr-CA" sz="900" dirty="0">
                        <a:latin typeface="Overpass" panose="00000500000000000000" pitchFamily="2" charset="0"/>
                      </a:endParaRPr>
                    </a:p>
                  </a:txBody>
                  <a:tcPr>
                    <a:solidFill>
                      <a:srgbClr val="EFEFE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900" dirty="0">
                          <a:latin typeface="Overpass Light" panose="00000400000000000000" pitchFamily="2" charset="0"/>
                        </a:rPr>
                        <a:t>Identifier les messages clés pour ce projet.</a:t>
                      </a:r>
                    </a:p>
                  </a:txBody>
                  <a:tcPr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3744553"/>
                  </a:ext>
                </a:extLst>
              </a:tr>
              <a:tr h="249085">
                <a:tc>
                  <a:txBody>
                    <a:bodyPr/>
                    <a:lstStyle/>
                    <a:p>
                      <a:r>
                        <a:rPr lang="fr-CA" sz="1100" b="1" dirty="0">
                          <a:latin typeface="Overpass" panose="00000500000000000000" pitchFamily="2" charset="0"/>
                        </a:rPr>
                        <a:t>Moyens de communication</a:t>
                      </a:r>
                    </a:p>
                  </a:txBody>
                  <a:tcPr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fr-CA" sz="1100" b="1" dirty="0">
                          <a:latin typeface="Overpass" panose="00000500000000000000" pitchFamily="2" charset="0"/>
                        </a:rPr>
                        <a:t>Canaux de communication</a:t>
                      </a:r>
                    </a:p>
                  </a:txBody>
                  <a:tcPr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A" sz="1100" dirty="0">
                        <a:latin typeface="Overpass" panose="00000500000000000000" pitchFamily="2" charset="0"/>
                      </a:endParaRPr>
                    </a:p>
                  </a:txBody>
                  <a:tcP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2872128"/>
                  </a:ext>
                </a:extLst>
              </a:tr>
              <a:tr h="3613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900" kern="1200" dirty="0">
                          <a:solidFill>
                            <a:schemeClr val="dk1"/>
                          </a:solidFill>
                          <a:latin typeface="Overpass Light" panose="00000400000000000000" pitchFamily="2" charset="0"/>
                          <a:ea typeface="+mn-ea"/>
                          <a:cs typeface="+mn-cs"/>
                        </a:rPr>
                        <a:t>Identifier les moyens de communication qui seront utilisés.</a:t>
                      </a:r>
                    </a:p>
                    <a:p>
                      <a:endParaRPr lang="fr-CA" sz="900" dirty="0">
                        <a:latin typeface="Overpass" panose="00000500000000000000" pitchFamily="2" charset="0"/>
                      </a:endParaRPr>
                    </a:p>
                  </a:txBody>
                  <a:tcPr>
                    <a:solidFill>
                      <a:srgbClr val="EFEFE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900" dirty="0">
                          <a:latin typeface="Overpass Light" panose="00000400000000000000" pitchFamily="2" charset="0"/>
                        </a:rPr>
                        <a:t>Faire la liste des canaux de communication (ex. : réseaux sociaux et Web, médias du campus, relations de presse, publications, activités officielles, séance de signature, etc.).</a:t>
                      </a:r>
                    </a:p>
                  </a:txBody>
                  <a:tcPr>
                    <a:solidFill>
                      <a:srgbClr val="EFEF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A" sz="900" dirty="0">
                        <a:latin typeface="Overpass" panose="00000500000000000000" pitchFamily="2" charset="0"/>
                      </a:endParaRPr>
                    </a:p>
                  </a:txBody>
                  <a:tcPr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7713077"/>
                  </a:ext>
                </a:extLst>
              </a:tr>
              <a:tr h="241866">
                <a:tc>
                  <a:txBody>
                    <a:bodyPr/>
                    <a:lstStyle/>
                    <a:p>
                      <a:r>
                        <a:rPr lang="fr-CA" sz="1100" b="1" dirty="0">
                          <a:latin typeface="Overpass" panose="00000500000000000000" pitchFamily="2" charset="0"/>
                        </a:rPr>
                        <a:t>Échéancier</a:t>
                      </a:r>
                    </a:p>
                  </a:txBody>
                  <a:tcPr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fr-CA" sz="1100" b="1" dirty="0">
                          <a:latin typeface="Overpass" panose="00000500000000000000" pitchFamily="2" charset="0"/>
                        </a:rPr>
                        <a:t>Mesures de succès</a:t>
                      </a:r>
                    </a:p>
                  </a:txBody>
                  <a:tcPr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A" sz="1100" dirty="0">
                        <a:latin typeface="Overpass" panose="00000500000000000000" pitchFamily="2" charset="0"/>
                      </a:endParaRPr>
                    </a:p>
                  </a:txBody>
                  <a:tcP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0770338"/>
                  </a:ext>
                </a:extLst>
              </a:tr>
              <a:tr h="3613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900" kern="1200" dirty="0">
                          <a:solidFill>
                            <a:schemeClr val="dk1"/>
                          </a:solidFill>
                          <a:latin typeface="Overpass Light" panose="00000400000000000000" pitchFamily="2" charset="0"/>
                          <a:ea typeface="+mn-ea"/>
                          <a:cs typeface="+mn-cs"/>
                        </a:rPr>
                        <a:t>Identifier les dates importantes à retenir.</a:t>
                      </a:r>
                    </a:p>
                    <a:p>
                      <a:endParaRPr lang="fr-CA" sz="900" dirty="0">
                        <a:latin typeface="Overpass" panose="00000500000000000000" pitchFamily="2" charset="0"/>
                      </a:endParaRPr>
                    </a:p>
                  </a:txBody>
                  <a:tcPr>
                    <a:solidFill>
                      <a:srgbClr val="EFEFE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900" dirty="0">
                          <a:latin typeface="Overpass Light" panose="00000400000000000000" pitchFamily="2" charset="0"/>
                        </a:rPr>
                        <a:t>Évaluer les mesures de succès en lien aux objectifs mentionnés ci-haut.</a:t>
                      </a:r>
                    </a:p>
                    <a:p>
                      <a:endParaRPr lang="fr-CA" sz="900" dirty="0">
                        <a:latin typeface="Overpass" panose="00000500000000000000" pitchFamily="2" charset="0"/>
                      </a:endParaRPr>
                    </a:p>
                  </a:txBody>
                  <a:tcPr>
                    <a:solidFill>
                      <a:srgbClr val="EFEF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A" sz="900" dirty="0">
                        <a:latin typeface="Overpass" panose="00000500000000000000" pitchFamily="2" charset="0"/>
                      </a:endParaRPr>
                    </a:p>
                  </a:txBody>
                  <a:tcPr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61951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32533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3">
            <a:extLst>
              <a:ext uri="{FF2B5EF4-FFF2-40B4-BE49-F238E27FC236}">
                <a16:creationId xmlns:a16="http://schemas.microsoft.com/office/drawing/2014/main" id="{12857317-9BE2-B54B-7723-ADE344947D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5573530"/>
              </p:ext>
            </p:extLst>
          </p:nvPr>
        </p:nvGraphicFramePr>
        <p:xfrm>
          <a:off x="336884" y="218908"/>
          <a:ext cx="8590550" cy="42693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64035">
                  <a:extLst>
                    <a:ext uri="{9D8B030D-6E8A-4147-A177-3AD203B41FA5}">
                      <a16:colId xmlns:a16="http://schemas.microsoft.com/office/drawing/2014/main" val="176884249"/>
                    </a:ext>
                  </a:extLst>
                </a:gridCol>
                <a:gridCol w="472185">
                  <a:extLst>
                    <a:ext uri="{9D8B030D-6E8A-4147-A177-3AD203B41FA5}">
                      <a16:colId xmlns:a16="http://schemas.microsoft.com/office/drawing/2014/main" val="204152353"/>
                    </a:ext>
                  </a:extLst>
                </a:gridCol>
                <a:gridCol w="859055">
                  <a:extLst>
                    <a:ext uri="{9D8B030D-6E8A-4147-A177-3AD203B41FA5}">
                      <a16:colId xmlns:a16="http://schemas.microsoft.com/office/drawing/2014/main" val="182230826"/>
                    </a:ext>
                  </a:extLst>
                </a:gridCol>
                <a:gridCol w="859055">
                  <a:extLst>
                    <a:ext uri="{9D8B030D-6E8A-4147-A177-3AD203B41FA5}">
                      <a16:colId xmlns:a16="http://schemas.microsoft.com/office/drawing/2014/main" val="2200320713"/>
                    </a:ext>
                  </a:extLst>
                </a:gridCol>
                <a:gridCol w="3436220">
                  <a:extLst>
                    <a:ext uri="{9D8B030D-6E8A-4147-A177-3AD203B41FA5}">
                      <a16:colId xmlns:a16="http://schemas.microsoft.com/office/drawing/2014/main" val="3294355510"/>
                    </a:ext>
                  </a:extLst>
                </a:gridCol>
              </a:tblGrid>
              <a:tr h="361384">
                <a:tc gridSpan="5">
                  <a:txBody>
                    <a:bodyPr/>
                    <a:lstStyle/>
                    <a:p>
                      <a:r>
                        <a:rPr lang="fr-CA" sz="1600" b="0" dirty="0">
                          <a:latin typeface="Overpass" panose="00000500000000000000" pitchFamily="2" charset="0"/>
                        </a:rPr>
                        <a:t>Plan de communication – En bref</a:t>
                      </a:r>
                    </a:p>
                  </a:txBody>
                  <a:tcPr>
                    <a:solidFill>
                      <a:srgbClr val="E3051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3730995"/>
                  </a:ext>
                </a:extLst>
              </a:tr>
              <a:tr h="237855">
                <a:tc gridSpan="4">
                  <a:txBody>
                    <a:bodyPr/>
                    <a:lstStyle/>
                    <a:p>
                      <a:r>
                        <a:rPr lang="fr-CA" sz="1100" b="1" dirty="0">
                          <a:latin typeface="Overpass" panose="00000500000000000000" pitchFamily="2" charset="0"/>
                        </a:rPr>
                        <a:t>Mise en contexte</a:t>
                      </a:r>
                    </a:p>
                  </a:txBody>
                  <a:tcPr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 sz="1100" dirty="0">
                        <a:latin typeface="Overpass" panose="00000500000000000000" pitchFamily="2" charset="0"/>
                      </a:endParaRPr>
                    </a:p>
                  </a:txBody>
                  <a:tcPr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100" b="1" dirty="0">
                          <a:latin typeface="Overpass" panose="00000500000000000000" pitchFamily="2" charset="0"/>
                        </a:rPr>
                        <a:t>Enjeux</a:t>
                      </a:r>
                    </a:p>
                  </a:txBody>
                  <a:tcP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3220667"/>
                  </a:ext>
                </a:extLst>
              </a:tr>
              <a:tr h="361384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900" dirty="0">
                          <a:latin typeface="Overpass Light" panose="00000400000000000000" pitchFamily="2" charset="0"/>
                        </a:rPr>
                        <a:t>Décrire brièvement la mise en contexte pour ce projet.</a:t>
                      </a:r>
                    </a:p>
                  </a:txBody>
                  <a:tcPr>
                    <a:solidFill>
                      <a:srgbClr val="EFEF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 sz="900" dirty="0">
                        <a:latin typeface="Overpass" panose="00000500000000000000" pitchFamily="2" charset="0"/>
                      </a:endParaRPr>
                    </a:p>
                  </a:txBody>
                  <a:tcPr>
                    <a:solidFill>
                      <a:srgbClr val="EFEF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900" kern="1200" dirty="0">
                          <a:solidFill>
                            <a:schemeClr val="dk1"/>
                          </a:solidFill>
                          <a:latin typeface="Overpass Light" panose="00000400000000000000" pitchFamily="2" charset="0"/>
                          <a:ea typeface="+mn-ea"/>
                          <a:cs typeface="+mn-cs"/>
                        </a:rPr>
                        <a:t>Décrire les principaux enjeux pour ce projet.</a:t>
                      </a:r>
                    </a:p>
                    <a:p>
                      <a:endParaRPr lang="fr-CA" sz="900" dirty="0">
                        <a:latin typeface="Overpass" panose="00000500000000000000" pitchFamily="2" charset="0"/>
                      </a:endParaRPr>
                    </a:p>
                  </a:txBody>
                  <a:tcPr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6669088"/>
                  </a:ext>
                </a:extLst>
              </a:tr>
              <a:tr h="254700">
                <a:tc gridSpan="5">
                  <a:txBody>
                    <a:bodyPr/>
                    <a:lstStyle/>
                    <a:p>
                      <a:r>
                        <a:rPr lang="fr-CA" sz="1100" b="1" dirty="0">
                          <a:latin typeface="Overpass" panose="00000500000000000000" pitchFamily="2" charset="0"/>
                        </a:rPr>
                        <a:t>Objectifs de communication</a:t>
                      </a:r>
                    </a:p>
                  </a:txBody>
                  <a:tcPr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 sz="1100" b="1" dirty="0">
                        <a:latin typeface="Overpass" panose="00000500000000000000" pitchFamily="2" charset="0"/>
                      </a:endParaRPr>
                    </a:p>
                  </a:txBody>
                  <a:tcPr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 sz="1100" b="1" dirty="0">
                        <a:latin typeface="Overpass" panose="00000500000000000000" pitchFamily="2" charset="0"/>
                      </a:endParaRPr>
                    </a:p>
                  </a:txBody>
                  <a:tcP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2418075"/>
                  </a:ext>
                </a:extLst>
              </a:tr>
              <a:tr h="361384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900" kern="1200" dirty="0">
                          <a:solidFill>
                            <a:schemeClr val="dk1"/>
                          </a:solidFill>
                          <a:latin typeface="Overpass Light" panose="00000400000000000000" pitchFamily="2" charset="0"/>
                          <a:ea typeface="+mn-ea"/>
                          <a:cs typeface="+mn-cs"/>
                        </a:rPr>
                        <a:t>Préciser les objectifs de communications.</a:t>
                      </a:r>
                    </a:p>
                  </a:txBody>
                  <a:tcPr>
                    <a:solidFill>
                      <a:srgbClr val="EFEF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 sz="900" dirty="0">
                        <a:latin typeface="Overpass" panose="00000500000000000000" pitchFamily="2" charset="0"/>
                      </a:endParaRPr>
                    </a:p>
                  </a:txBody>
                  <a:tcPr>
                    <a:solidFill>
                      <a:srgbClr val="EFEF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 sz="900" dirty="0">
                        <a:latin typeface="Overpass Light" panose="00000400000000000000" pitchFamily="2" charset="0"/>
                      </a:endParaRPr>
                    </a:p>
                  </a:txBody>
                  <a:tcPr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5700410"/>
                  </a:ext>
                </a:extLst>
              </a:tr>
              <a:tr h="247481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100" b="1" dirty="0">
                          <a:latin typeface="Overpass" panose="00000500000000000000" pitchFamily="2" charset="0"/>
                        </a:rPr>
                        <a:t>Stratégies</a:t>
                      </a:r>
                    </a:p>
                    <a:p>
                      <a:endParaRPr lang="fr-CA" sz="1100" b="1" dirty="0">
                        <a:latin typeface="Overpass" panose="00000500000000000000" pitchFamily="2" charset="0"/>
                      </a:endParaRPr>
                    </a:p>
                  </a:txBody>
                  <a:tcPr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r>
                        <a:rPr lang="fr-CA" sz="1100" b="1" dirty="0">
                          <a:latin typeface="Overpass" panose="00000500000000000000" pitchFamily="2" charset="0"/>
                        </a:rPr>
                        <a:t>Cibles</a:t>
                      </a:r>
                    </a:p>
                  </a:txBody>
                  <a:tcPr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100" b="1" dirty="0">
                          <a:latin typeface="Overpass" panose="00000500000000000000" pitchFamily="2" charset="0"/>
                        </a:rPr>
                        <a:t>Cibles</a:t>
                      </a:r>
                    </a:p>
                  </a:txBody>
                  <a:tcPr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A" sz="1100" dirty="0">
                        <a:latin typeface="Overpass" panose="00000500000000000000" pitchFamily="2" charset="0"/>
                      </a:endParaRPr>
                    </a:p>
                  </a:txBody>
                  <a:tcP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2309886"/>
                  </a:ext>
                </a:extLst>
              </a:tr>
              <a:tr h="361384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900" dirty="0">
                          <a:latin typeface="Overpass Light" panose="00000400000000000000" pitchFamily="2" charset="0"/>
                        </a:rPr>
                        <a:t>Décrire les différentes stratégies retenues.</a:t>
                      </a:r>
                      <a:endParaRPr lang="fr-CA" sz="900" dirty="0">
                        <a:latin typeface="Overpass" panose="00000500000000000000" pitchFamily="2" charset="0"/>
                      </a:endParaRPr>
                    </a:p>
                  </a:txBody>
                  <a:tcPr>
                    <a:solidFill>
                      <a:srgbClr val="EFEF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900" kern="1200" dirty="0">
                          <a:solidFill>
                            <a:schemeClr val="dk1"/>
                          </a:solidFill>
                          <a:latin typeface="Overpass Light" panose="00000400000000000000" pitchFamily="2" charset="0"/>
                          <a:ea typeface="+mn-ea"/>
                          <a:cs typeface="+mn-cs"/>
                        </a:rPr>
                        <a:t>Identifier les publics cibles à partir desquels découleront les stratégies et les canaux à privilégier.</a:t>
                      </a:r>
                    </a:p>
                    <a:p>
                      <a:endParaRPr lang="fr-CA" sz="900" dirty="0">
                        <a:latin typeface="Overpass" panose="00000500000000000000" pitchFamily="2" charset="0"/>
                      </a:endParaRPr>
                    </a:p>
                  </a:txBody>
                  <a:tcPr>
                    <a:solidFill>
                      <a:srgbClr val="EFEFE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900" kern="1200" dirty="0">
                          <a:solidFill>
                            <a:schemeClr val="dk1"/>
                          </a:solidFill>
                          <a:latin typeface="Overpass Light" panose="00000400000000000000" pitchFamily="2" charset="0"/>
                          <a:ea typeface="+mn-ea"/>
                          <a:cs typeface="+mn-cs"/>
                        </a:rPr>
                        <a:t>Identifier les publics cibles à partir desquels découleront les stratégies et les canaux à privilégier.</a:t>
                      </a:r>
                    </a:p>
                  </a:txBody>
                  <a:tcPr>
                    <a:solidFill>
                      <a:srgbClr val="EFEF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A" sz="900" dirty="0">
                        <a:latin typeface="Overpass" panose="00000500000000000000" pitchFamily="2" charset="0"/>
                      </a:endParaRPr>
                    </a:p>
                  </a:txBody>
                  <a:tcPr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373550"/>
                  </a:ext>
                </a:extLst>
              </a:tr>
              <a:tr h="24828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100" b="1" dirty="0">
                          <a:latin typeface="Overpass" panose="00000500000000000000" pitchFamily="2" charset="0"/>
                        </a:rPr>
                        <a:t>Axe de communication</a:t>
                      </a:r>
                    </a:p>
                  </a:txBody>
                  <a:tcPr>
                    <a:solidFill>
                      <a:srgbClr val="D9D9D9"/>
                    </a:solidFill>
                  </a:tcPr>
                </a:tc>
                <a:tc gridSpan="4">
                  <a:txBody>
                    <a:bodyPr/>
                    <a:lstStyle/>
                    <a:p>
                      <a:r>
                        <a:rPr lang="fr-CA" sz="1100" b="1">
                          <a:latin typeface="Overpass" panose="00000500000000000000" pitchFamily="2" charset="0"/>
                        </a:rPr>
                        <a:t>Messages clés</a:t>
                      </a:r>
                      <a:endParaRPr lang="fr-CA"/>
                    </a:p>
                  </a:txBody>
                  <a:tcPr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A" sz="1100" dirty="0">
                        <a:latin typeface="Overpass" panose="00000500000000000000" pitchFamily="2" charset="0"/>
                      </a:endParaRPr>
                    </a:p>
                  </a:txBody>
                  <a:tcPr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r>
                        <a:rPr lang="fr-CA" sz="1100" b="1" dirty="0">
                          <a:latin typeface="Overpass" panose="00000500000000000000" pitchFamily="2" charset="0"/>
                        </a:rPr>
                        <a:t>Messages clés</a:t>
                      </a:r>
                    </a:p>
                  </a:txBody>
                  <a:tcP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1120471"/>
                  </a:ext>
                </a:extLst>
              </a:tr>
              <a:tr h="361384">
                <a:tc>
                  <a:txBody>
                    <a:bodyPr/>
                    <a:lstStyle/>
                    <a:p>
                      <a:r>
                        <a:rPr lang="fr-CA" sz="900" dirty="0">
                          <a:latin typeface="Overpass Light" panose="00000400000000000000" pitchFamily="2" charset="0"/>
                        </a:rPr>
                        <a:t>Identifier l’axe de communication.</a:t>
                      </a:r>
                    </a:p>
                  </a:txBody>
                  <a:tcPr>
                    <a:solidFill>
                      <a:srgbClr val="EFEFEF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900" dirty="0">
                          <a:latin typeface="Overpass Light" panose="00000400000000000000" pitchFamily="2" charset="0"/>
                        </a:rPr>
                        <a:t>Identifier les messages clés pour ce projet.</a:t>
                      </a:r>
                    </a:p>
                  </a:txBody>
                  <a:tcPr>
                    <a:solidFill>
                      <a:srgbClr val="EFEF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A" sz="900" dirty="0">
                        <a:latin typeface="Overpass" panose="00000500000000000000" pitchFamily="2" charset="0"/>
                      </a:endParaRPr>
                    </a:p>
                  </a:txBody>
                  <a:tcPr>
                    <a:solidFill>
                      <a:srgbClr val="EFEF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900" dirty="0">
                          <a:latin typeface="Overpass Light" panose="00000400000000000000" pitchFamily="2" charset="0"/>
                        </a:rPr>
                        <a:t>Identifier les messages clés pour ce projet.</a:t>
                      </a:r>
                    </a:p>
                    <a:p>
                      <a:endParaRPr lang="fr-CA" sz="900" dirty="0">
                        <a:latin typeface="Overpass" panose="00000500000000000000" pitchFamily="2" charset="0"/>
                      </a:endParaRPr>
                    </a:p>
                  </a:txBody>
                  <a:tcPr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3744553"/>
                  </a:ext>
                </a:extLst>
              </a:tr>
              <a:tr h="249085">
                <a:tc gridSpan="2">
                  <a:txBody>
                    <a:bodyPr/>
                    <a:lstStyle/>
                    <a:p>
                      <a:r>
                        <a:rPr lang="fr-CA" sz="1100" b="1" dirty="0">
                          <a:latin typeface="Overpass" panose="00000500000000000000" pitchFamily="2" charset="0"/>
                        </a:rPr>
                        <a:t>Moyens de communication</a:t>
                      </a:r>
                    </a:p>
                  </a:txBody>
                  <a:tcPr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A" sz="1100" b="1" dirty="0">
                        <a:latin typeface="Overpass" panose="00000500000000000000" pitchFamily="2" charset="0"/>
                      </a:endParaRPr>
                    </a:p>
                  </a:txBody>
                  <a:tcPr>
                    <a:solidFill>
                      <a:srgbClr val="D9D9D9"/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fr-CA" sz="1100" b="1" dirty="0">
                          <a:latin typeface="Overpass" panose="00000500000000000000" pitchFamily="2" charset="0"/>
                        </a:rPr>
                        <a:t>Canaux de communication</a:t>
                      </a:r>
                    </a:p>
                  </a:txBody>
                  <a:tcPr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 sz="1100" dirty="0">
                        <a:latin typeface="Overpass" panose="00000500000000000000" pitchFamily="2" charset="0"/>
                      </a:endParaRPr>
                    </a:p>
                  </a:txBody>
                  <a:tcP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2872128"/>
                  </a:ext>
                </a:extLst>
              </a:tr>
              <a:tr h="361384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900" kern="1200" dirty="0">
                          <a:solidFill>
                            <a:schemeClr val="dk1"/>
                          </a:solidFill>
                          <a:latin typeface="Overpass Light" panose="00000400000000000000" pitchFamily="2" charset="0"/>
                          <a:ea typeface="+mn-ea"/>
                          <a:cs typeface="+mn-cs"/>
                        </a:rPr>
                        <a:t>Identifier les moyens de communication qui seront utilisés.</a:t>
                      </a:r>
                    </a:p>
                    <a:p>
                      <a:endParaRPr lang="fr-CA" sz="900" dirty="0">
                        <a:latin typeface="Overpass" panose="00000500000000000000" pitchFamily="2" charset="0"/>
                      </a:endParaRPr>
                    </a:p>
                  </a:txBody>
                  <a:tcPr>
                    <a:solidFill>
                      <a:srgbClr val="EFEF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A" sz="900" dirty="0">
                        <a:latin typeface="Overpass" panose="00000500000000000000" pitchFamily="2" charset="0"/>
                      </a:endParaRPr>
                    </a:p>
                  </a:txBody>
                  <a:tcPr>
                    <a:solidFill>
                      <a:srgbClr val="EFEFEF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900" dirty="0">
                          <a:latin typeface="Overpass Light" panose="00000400000000000000" pitchFamily="2" charset="0"/>
                        </a:rPr>
                        <a:t>Faire la liste des canaux de communication (ex. : réseaux sociaux et Web, médias du campus, relations de presse, publications, activités officielles, séance de signature, etc.).</a:t>
                      </a:r>
                    </a:p>
                  </a:txBody>
                  <a:tcPr>
                    <a:solidFill>
                      <a:srgbClr val="EFEF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 sz="900" dirty="0">
                        <a:latin typeface="Overpass" panose="00000500000000000000" pitchFamily="2" charset="0"/>
                      </a:endParaRPr>
                    </a:p>
                  </a:txBody>
                  <a:tcPr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7713077"/>
                  </a:ext>
                </a:extLst>
              </a:tr>
              <a:tr h="241866">
                <a:tc gridSpan="2">
                  <a:txBody>
                    <a:bodyPr/>
                    <a:lstStyle/>
                    <a:p>
                      <a:r>
                        <a:rPr lang="fr-CA" sz="1100" b="1" dirty="0">
                          <a:latin typeface="Overpass" panose="00000500000000000000" pitchFamily="2" charset="0"/>
                        </a:rPr>
                        <a:t>Échéancier</a:t>
                      </a:r>
                    </a:p>
                  </a:txBody>
                  <a:tcPr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A" sz="1100" b="1" dirty="0">
                        <a:latin typeface="Overpass" panose="00000500000000000000" pitchFamily="2" charset="0"/>
                      </a:endParaRPr>
                    </a:p>
                  </a:txBody>
                  <a:tcPr>
                    <a:solidFill>
                      <a:srgbClr val="D9D9D9"/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fr-CA" sz="1100" b="1" dirty="0">
                          <a:latin typeface="Overpass" panose="00000500000000000000" pitchFamily="2" charset="0"/>
                        </a:rPr>
                        <a:t>Mesures de succès</a:t>
                      </a:r>
                    </a:p>
                  </a:txBody>
                  <a:tcPr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 sz="1100" dirty="0">
                        <a:latin typeface="Overpass" panose="00000500000000000000" pitchFamily="2" charset="0"/>
                      </a:endParaRPr>
                    </a:p>
                  </a:txBody>
                  <a:tcP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0770338"/>
                  </a:ext>
                </a:extLst>
              </a:tr>
              <a:tr h="361384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900" kern="1200" dirty="0">
                          <a:solidFill>
                            <a:schemeClr val="dk1"/>
                          </a:solidFill>
                          <a:latin typeface="Overpass Light" panose="00000400000000000000" pitchFamily="2" charset="0"/>
                          <a:ea typeface="+mn-ea"/>
                          <a:cs typeface="+mn-cs"/>
                        </a:rPr>
                        <a:t>Identifier les dates importantes à retenir.</a:t>
                      </a:r>
                    </a:p>
                    <a:p>
                      <a:endParaRPr lang="fr-CA" sz="900" dirty="0">
                        <a:latin typeface="Overpass" panose="00000500000000000000" pitchFamily="2" charset="0"/>
                      </a:endParaRPr>
                    </a:p>
                  </a:txBody>
                  <a:tcPr>
                    <a:solidFill>
                      <a:srgbClr val="EFEF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A" sz="900" dirty="0">
                        <a:latin typeface="Overpass" panose="00000500000000000000" pitchFamily="2" charset="0"/>
                      </a:endParaRPr>
                    </a:p>
                  </a:txBody>
                  <a:tcPr>
                    <a:solidFill>
                      <a:srgbClr val="EFEFEF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900" dirty="0">
                          <a:latin typeface="Overpass Light" panose="00000400000000000000" pitchFamily="2" charset="0"/>
                        </a:rPr>
                        <a:t>Évaluer les mesures de succès en lien aux objectifs mentionnés ci-haut.</a:t>
                      </a:r>
                    </a:p>
                    <a:p>
                      <a:endParaRPr lang="fr-CA" sz="900" dirty="0">
                        <a:latin typeface="Overpass" panose="00000500000000000000" pitchFamily="2" charset="0"/>
                      </a:endParaRPr>
                    </a:p>
                  </a:txBody>
                  <a:tcPr>
                    <a:solidFill>
                      <a:srgbClr val="EFEF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 sz="900" dirty="0">
                        <a:latin typeface="Overpass" panose="00000500000000000000" pitchFamily="2" charset="0"/>
                      </a:endParaRPr>
                    </a:p>
                  </a:txBody>
                  <a:tcPr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61951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27138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3">
            <a:extLst>
              <a:ext uri="{FF2B5EF4-FFF2-40B4-BE49-F238E27FC236}">
                <a16:creationId xmlns:a16="http://schemas.microsoft.com/office/drawing/2014/main" id="{A68FE908-2BB2-C58D-BB13-8F3AC6022D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5607035"/>
              </p:ext>
            </p:extLst>
          </p:nvPr>
        </p:nvGraphicFramePr>
        <p:xfrm>
          <a:off x="336884" y="218908"/>
          <a:ext cx="8590550" cy="41060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36220">
                  <a:extLst>
                    <a:ext uri="{9D8B030D-6E8A-4147-A177-3AD203B41FA5}">
                      <a16:colId xmlns:a16="http://schemas.microsoft.com/office/drawing/2014/main" val="176884249"/>
                    </a:ext>
                  </a:extLst>
                </a:gridCol>
                <a:gridCol w="859055">
                  <a:extLst>
                    <a:ext uri="{9D8B030D-6E8A-4147-A177-3AD203B41FA5}">
                      <a16:colId xmlns:a16="http://schemas.microsoft.com/office/drawing/2014/main" val="182230826"/>
                    </a:ext>
                  </a:extLst>
                </a:gridCol>
                <a:gridCol w="859055">
                  <a:extLst>
                    <a:ext uri="{9D8B030D-6E8A-4147-A177-3AD203B41FA5}">
                      <a16:colId xmlns:a16="http://schemas.microsoft.com/office/drawing/2014/main" val="1089234621"/>
                    </a:ext>
                  </a:extLst>
                </a:gridCol>
                <a:gridCol w="2577165">
                  <a:extLst>
                    <a:ext uri="{9D8B030D-6E8A-4147-A177-3AD203B41FA5}">
                      <a16:colId xmlns:a16="http://schemas.microsoft.com/office/drawing/2014/main" val="3294355510"/>
                    </a:ext>
                  </a:extLst>
                </a:gridCol>
                <a:gridCol w="859055">
                  <a:extLst>
                    <a:ext uri="{9D8B030D-6E8A-4147-A177-3AD203B41FA5}">
                      <a16:colId xmlns:a16="http://schemas.microsoft.com/office/drawing/2014/main" val="1304668245"/>
                    </a:ext>
                  </a:extLst>
                </a:gridCol>
              </a:tblGrid>
              <a:tr h="361384">
                <a:tc gridSpan="5">
                  <a:txBody>
                    <a:bodyPr/>
                    <a:lstStyle/>
                    <a:p>
                      <a:r>
                        <a:rPr lang="fr-CA" sz="1600" b="0" dirty="0">
                          <a:latin typeface="Overpass" panose="00000500000000000000" pitchFamily="2" charset="0"/>
                        </a:rPr>
                        <a:t>Plan de communication – En bref</a:t>
                      </a:r>
                    </a:p>
                  </a:txBody>
                  <a:tcPr>
                    <a:solidFill>
                      <a:srgbClr val="E3051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3730995"/>
                  </a:ext>
                </a:extLst>
              </a:tr>
              <a:tr h="237855">
                <a:tc gridSpan="3">
                  <a:txBody>
                    <a:bodyPr/>
                    <a:lstStyle/>
                    <a:p>
                      <a:r>
                        <a:rPr lang="fr-CA" sz="1100" b="1" dirty="0">
                          <a:latin typeface="Overpass" panose="00000500000000000000" pitchFamily="2" charset="0"/>
                        </a:rPr>
                        <a:t>Mise en contexte</a:t>
                      </a:r>
                    </a:p>
                  </a:txBody>
                  <a:tcPr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A" sz="1100" b="1" dirty="0">
                        <a:latin typeface="Overpass" panose="00000500000000000000" pitchFamily="2" charset="0"/>
                      </a:endParaRPr>
                    </a:p>
                  </a:txBody>
                  <a:tcPr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100" b="1" dirty="0">
                          <a:latin typeface="Overpass" panose="00000500000000000000" pitchFamily="2" charset="0"/>
                        </a:rPr>
                        <a:t>Enjeux</a:t>
                      </a:r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A" sz="1100" b="1" dirty="0">
                          <a:latin typeface="Overpass" panose="00000500000000000000" pitchFamily="2" charset="0"/>
                        </a:rPr>
                        <a:t>Budget</a:t>
                      </a:r>
                    </a:p>
                  </a:txBody>
                  <a:tcP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3220667"/>
                  </a:ext>
                </a:extLst>
              </a:tr>
              <a:tr h="361384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900" dirty="0">
                          <a:latin typeface="Overpass Light" panose="00000400000000000000" pitchFamily="2" charset="0"/>
                        </a:rPr>
                        <a:t>Décrire brièvement la mise en contexte pour ce projet.</a:t>
                      </a:r>
                    </a:p>
                  </a:txBody>
                  <a:tcPr>
                    <a:solidFill>
                      <a:srgbClr val="EFEFE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CA" sz="900" dirty="0">
                        <a:latin typeface="Overpass Light" panose="00000400000000000000" pitchFamily="2" charset="0"/>
                      </a:endParaRPr>
                    </a:p>
                  </a:txBody>
                  <a:tcPr>
                    <a:solidFill>
                      <a:srgbClr val="EFEF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900" kern="1200" dirty="0">
                          <a:solidFill>
                            <a:schemeClr val="dk1"/>
                          </a:solidFill>
                          <a:latin typeface="Overpass Light" panose="00000400000000000000" pitchFamily="2" charset="0"/>
                          <a:ea typeface="+mn-ea"/>
                          <a:cs typeface="+mn-cs"/>
                        </a:rPr>
                        <a:t>Décrire les principaux enjeux pour ce projet.</a:t>
                      </a:r>
                    </a:p>
                  </a:txBody>
                  <a:tcPr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900" dirty="0">
                          <a:solidFill>
                            <a:srgbClr val="E30513"/>
                          </a:solidFill>
                          <a:latin typeface="Overpass Light" panose="00000400000000000000" pitchFamily="2" charset="0"/>
                        </a:rPr>
                        <a:t>Montant$</a:t>
                      </a:r>
                    </a:p>
                    <a:p>
                      <a:pPr algn="r"/>
                      <a:endParaRPr lang="fr-CA" sz="900" dirty="0">
                        <a:solidFill>
                          <a:srgbClr val="E30513"/>
                        </a:solidFill>
                        <a:latin typeface="Overpass Light" panose="00000400000000000000" pitchFamily="2" charset="0"/>
                      </a:endParaRPr>
                    </a:p>
                  </a:txBody>
                  <a:tcPr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6669088"/>
                  </a:ext>
                </a:extLst>
              </a:tr>
              <a:tr h="254700">
                <a:tc gridSpan="5">
                  <a:txBody>
                    <a:bodyPr/>
                    <a:lstStyle/>
                    <a:p>
                      <a:r>
                        <a:rPr lang="fr-CA" sz="1100" b="1" dirty="0">
                          <a:latin typeface="Overpass" panose="00000500000000000000" pitchFamily="2" charset="0"/>
                        </a:rPr>
                        <a:t>Objectifs de communication</a:t>
                      </a:r>
                    </a:p>
                  </a:txBody>
                  <a:tcPr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A" sz="1100" b="1" dirty="0">
                        <a:latin typeface="Overpass" panose="00000500000000000000" pitchFamily="2" charset="0"/>
                      </a:endParaRPr>
                    </a:p>
                  </a:txBody>
                  <a:tcPr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 sz="1100" b="1" dirty="0">
                        <a:latin typeface="Overpass" panose="00000500000000000000" pitchFamily="2" charset="0"/>
                      </a:endParaRPr>
                    </a:p>
                  </a:txBody>
                  <a:tcPr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2418075"/>
                  </a:ext>
                </a:extLst>
              </a:tr>
              <a:tr h="361384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900" kern="1200" dirty="0">
                          <a:solidFill>
                            <a:schemeClr val="dk1"/>
                          </a:solidFill>
                          <a:latin typeface="Overpass Light" panose="00000400000000000000" pitchFamily="2" charset="0"/>
                          <a:ea typeface="+mn-ea"/>
                          <a:cs typeface="+mn-cs"/>
                        </a:rPr>
                        <a:t>Préciser les objectifs de communications.</a:t>
                      </a:r>
                    </a:p>
                    <a:p>
                      <a:endParaRPr lang="fr-CA" sz="900" dirty="0">
                        <a:latin typeface="Overpass" panose="00000500000000000000" pitchFamily="2" charset="0"/>
                      </a:endParaRPr>
                    </a:p>
                  </a:txBody>
                  <a:tcPr>
                    <a:solidFill>
                      <a:srgbClr val="EFEF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A" sz="900" dirty="0">
                        <a:latin typeface="Overpass" panose="00000500000000000000" pitchFamily="2" charset="0"/>
                      </a:endParaRPr>
                    </a:p>
                  </a:txBody>
                  <a:tcPr>
                    <a:solidFill>
                      <a:srgbClr val="EFEF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 sz="900" dirty="0">
                        <a:latin typeface="Overpass Light" panose="00000400000000000000" pitchFamily="2" charset="0"/>
                      </a:endParaRPr>
                    </a:p>
                  </a:txBody>
                  <a:tcPr>
                    <a:solidFill>
                      <a:srgbClr val="EFEF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5700410"/>
                  </a:ext>
                </a:extLst>
              </a:tr>
              <a:tr h="247481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100" b="1" dirty="0">
                          <a:latin typeface="Overpass" panose="00000500000000000000" pitchFamily="2" charset="0"/>
                        </a:rPr>
                        <a:t>Stratégies</a:t>
                      </a:r>
                    </a:p>
                  </a:txBody>
                  <a:tcPr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r>
                        <a:rPr lang="fr-CA" sz="1100" b="1" dirty="0">
                          <a:latin typeface="Overpass" panose="00000500000000000000" pitchFamily="2" charset="0"/>
                        </a:rPr>
                        <a:t>Cibles</a:t>
                      </a:r>
                    </a:p>
                  </a:txBody>
                  <a:tcPr>
                    <a:solidFill>
                      <a:srgbClr val="D9D9D9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100" b="1" dirty="0">
                          <a:latin typeface="Overpass" panose="00000500000000000000" pitchFamily="2" charset="0"/>
                        </a:rPr>
                        <a:t>Cibles</a:t>
                      </a:r>
                    </a:p>
                  </a:txBody>
                  <a:tcPr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A" sz="1100" dirty="0">
                        <a:latin typeface="Overpass" panose="00000500000000000000" pitchFamily="2" charset="0"/>
                      </a:endParaRPr>
                    </a:p>
                  </a:txBody>
                  <a:tcPr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2309886"/>
                  </a:ext>
                </a:extLst>
              </a:tr>
              <a:tr h="361384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900" dirty="0">
                          <a:latin typeface="Overpass Light" panose="00000400000000000000" pitchFamily="2" charset="0"/>
                        </a:rPr>
                        <a:t>Décrire les différentes stratégies retenues.</a:t>
                      </a:r>
                      <a:endParaRPr lang="fr-CA" sz="900" dirty="0">
                        <a:latin typeface="Overpass" panose="00000500000000000000" pitchFamily="2" charset="0"/>
                      </a:endParaRPr>
                    </a:p>
                  </a:txBody>
                  <a:tcPr>
                    <a:solidFill>
                      <a:srgbClr val="EFEFE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900" kern="1200" dirty="0">
                          <a:solidFill>
                            <a:schemeClr val="dk1"/>
                          </a:solidFill>
                          <a:latin typeface="Overpass Light" panose="00000400000000000000" pitchFamily="2" charset="0"/>
                          <a:ea typeface="+mn-ea"/>
                          <a:cs typeface="+mn-cs"/>
                        </a:rPr>
                        <a:t>Identifier les publics cibles à partir desquels découleront les stratégies et les canaux à privilégier.</a:t>
                      </a:r>
                    </a:p>
                    <a:p>
                      <a:endParaRPr lang="fr-CA" sz="900" dirty="0">
                        <a:latin typeface="Overpass" panose="00000500000000000000" pitchFamily="2" charset="0"/>
                      </a:endParaRPr>
                    </a:p>
                  </a:txBody>
                  <a:tcPr>
                    <a:solidFill>
                      <a:srgbClr val="EFEFEF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900" kern="1200" dirty="0">
                          <a:solidFill>
                            <a:schemeClr val="dk1"/>
                          </a:solidFill>
                          <a:latin typeface="Overpass Light" panose="00000400000000000000" pitchFamily="2" charset="0"/>
                          <a:ea typeface="+mn-ea"/>
                          <a:cs typeface="+mn-cs"/>
                        </a:rPr>
                        <a:t>Identifier les publics cibles à partir desquels découleront les stratégies et les canaux à privilégier.</a:t>
                      </a:r>
                    </a:p>
                  </a:txBody>
                  <a:tcPr>
                    <a:solidFill>
                      <a:srgbClr val="EFEF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A" sz="900" dirty="0">
                        <a:latin typeface="Overpass" panose="00000500000000000000" pitchFamily="2" charset="0"/>
                      </a:endParaRPr>
                    </a:p>
                  </a:txBody>
                  <a:tcPr>
                    <a:solidFill>
                      <a:srgbClr val="EFEF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373550"/>
                  </a:ext>
                </a:extLst>
              </a:tr>
              <a:tr h="24828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100" b="1" dirty="0">
                          <a:latin typeface="Overpass" panose="00000500000000000000" pitchFamily="2" charset="0"/>
                        </a:rPr>
                        <a:t>Axe de communication</a:t>
                      </a:r>
                    </a:p>
                  </a:txBody>
                  <a:tcPr>
                    <a:solidFill>
                      <a:srgbClr val="D9D9D9"/>
                    </a:solidFill>
                  </a:tcPr>
                </a:tc>
                <a:tc gridSpan="4">
                  <a:txBody>
                    <a:bodyPr/>
                    <a:lstStyle/>
                    <a:p>
                      <a:r>
                        <a:rPr lang="fr-CA" sz="1100" b="1">
                          <a:latin typeface="Overpass" panose="00000500000000000000" pitchFamily="2" charset="0"/>
                        </a:rPr>
                        <a:t>Messages clés</a:t>
                      </a:r>
                      <a:endParaRPr lang="fr-CA" sz="1100" dirty="0">
                        <a:latin typeface="Overpass" panose="00000500000000000000" pitchFamily="2" charset="0"/>
                      </a:endParaRPr>
                    </a:p>
                  </a:txBody>
                  <a:tcPr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r>
                        <a:rPr lang="fr-CA" sz="1100" b="1" dirty="0">
                          <a:latin typeface="Overpass" panose="00000500000000000000" pitchFamily="2" charset="0"/>
                        </a:rPr>
                        <a:t>Messages clés</a:t>
                      </a:r>
                    </a:p>
                  </a:txBody>
                  <a:tcPr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1120471"/>
                  </a:ext>
                </a:extLst>
              </a:tr>
              <a:tr h="3613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900" dirty="0">
                          <a:latin typeface="Overpass Light" panose="00000400000000000000" pitchFamily="2" charset="0"/>
                        </a:rPr>
                        <a:t>Identifier l’axe de communication.</a:t>
                      </a:r>
                    </a:p>
                  </a:txBody>
                  <a:tcPr>
                    <a:solidFill>
                      <a:srgbClr val="EFEFEF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900" dirty="0">
                          <a:latin typeface="Overpass Light" panose="00000400000000000000" pitchFamily="2" charset="0"/>
                        </a:rPr>
                        <a:t>Identifier les messages clés pour ce projet.</a:t>
                      </a:r>
                    </a:p>
                  </a:txBody>
                  <a:tcPr>
                    <a:solidFill>
                      <a:srgbClr val="EFEF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900" dirty="0">
                          <a:latin typeface="Overpass Light" panose="00000400000000000000" pitchFamily="2" charset="0"/>
                        </a:rPr>
                        <a:t>Identifier les messages clés pour ce projet.</a:t>
                      </a:r>
                    </a:p>
                    <a:p>
                      <a:endParaRPr lang="fr-CA" sz="900" dirty="0">
                        <a:latin typeface="Overpass" panose="00000500000000000000" pitchFamily="2" charset="0"/>
                      </a:endParaRPr>
                    </a:p>
                  </a:txBody>
                  <a:tcPr>
                    <a:solidFill>
                      <a:srgbClr val="EFEF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3744553"/>
                  </a:ext>
                </a:extLst>
              </a:tr>
              <a:tr h="249085">
                <a:tc>
                  <a:txBody>
                    <a:bodyPr/>
                    <a:lstStyle/>
                    <a:p>
                      <a:r>
                        <a:rPr lang="fr-CA" sz="1100" b="1" dirty="0">
                          <a:latin typeface="Overpass" panose="00000500000000000000" pitchFamily="2" charset="0"/>
                        </a:rPr>
                        <a:t>Moyens de communication</a:t>
                      </a:r>
                    </a:p>
                  </a:txBody>
                  <a:tcPr>
                    <a:solidFill>
                      <a:srgbClr val="D9D9D9"/>
                    </a:solidFill>
                  </a:tcPr>
                </a:tc>
                <a:tc gridSpan="4">
                  <a:txBody>
                    <a:bodyPr/>
                    <a:lstStyle/>
                    <a:p>
                      <a:r>
                        <a:rPr lang="fr-CA" sz="1100" b="1" dirty="0">
                          <a:latin typeface="Overpass" panose="00000500000000000000" pitchFamily="2" charset="0"/>
                        </a:rPr>
                        <a:t>Canaux de communication</a:t>
                      </a:r>
                    </a:p>
                  </a:txBody>
                  <a:tcPr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 sz="1100" dirty="0">
                        <a:latin typeface="Overpass" panose="00000500000000000000" pitchFamily="2" charset="0"/>
                      </a:endParaRPr>
                    </a:p>
                  </a:txBody>
                  <a:tcPr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2872128"/>
                  </a:ext>
                </a:extLst>
              </a:tr>
              <a:tr h="3613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900" kern="1200" dirty="0">
                          <a:solidFill>
                            <a:schemeClr val="dk1"/>
                          </a:solidFill>
                          <a:latin typeface="Overpass Light" panose="00000400000000000000" pitchFamily="2" charset="0"/>
                          <a:ea typeface="+mn-ea"/>
                          <a:cs typeface="+mn-cs"/>
                        </a:rPr>
                        <a:t>Identifier les moyens de communication qui seront utilisés.</a:t>
                      </a:r>
                    </a:p>
                    <a:p>
                      <a:endParaRPr lang="fr-CA" sz="900" dirty="0">
                        <a:latin typeface="Overpass" panose="00000500000000000000" pitchFamily="2" charset="0"/>
                      </a:endParaRPr>
                    </a:p>
                  </a:txBody>
                  <a:tcPr>
                    <a:solidFill>
                      <a:srgbClr val="EFEFEF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900" dirty="0">
                          <a:latin typeface="Overpass Light" panose="00000400000000000000" pitchFamily="2" charset="0"/>
                        </a:rPr>
                        <a:t>Faire la liste des canaux de communication (ex. : réseaux sociaux et Web, médias du campus, relations de presse, publications, activités officielles, séance de signature, etc.).</a:t>
                      </a:r>
                    </a:p>
                  </a:txBody>
                  <a:tcPr>
                    <a:solidFill>
                      <a:srgbClr val="EFEF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 sz="900" dirty="0">
                        <a:latin typeface="Overpass" panose="00000500000000000000" pitchFamily="2" charset="0"/>
                      </a:endParaRPr>
                    </a:p>
                  </a:txBody>
                  <a:tcPr>
                    <a:solidFill>
                      <a:srgbClr val="EFEF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7713077"/>
                  </a:ext>
                </a:extLst>
              </a:tr>
              <a:tr h="241866">
                <a:tc>
                  <a:txBody>
                    <a:bodyPr/>
                    <a:lstStyle/>
                    <a:p>
                      <a:r>
                        <a:rPr lang="fr-CA" sz="1100" b="1" dirty="0">
                          <a:latin typeface="Overpass" panose="00000500000000000000" pitchFamily="2" charset="0"/>
                        </a:rPr>
                        <a:t>Échéancier</a:t>
                      </a:r>
                    </a:p>
                  </a:txBody>
                  <a:tcPr>
                    <a:solidFill>
                      <a:srgbClr val="D9D9D9"/>
                    </a:solidFill>
                  </a:tcPr>
                </a:tc>
                <a:tc gridSpan="4">
                  <a:txBody>
                    <a:bodyPr/>
                    <a:lstStyle/>
                    <a:p>
                      <a:r>
                        <a:rPr lang="fr-CA" sz="1100" b="1" dirty="0">
                          <a:latin typeface="Overpass" panose="00000500000000000000" pitchFamily="2" charset="0"/>
                        </a:rPr>
                        <a:t>Mesures de succès</a:t>
                      </a:r>
                    </a:p>
                  </a:txBody>
                  <a:tcPr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 sz="1100" dirty="0">
                        <a:latin typeface="Overpass" panose="00000500000000000000" pitchFamily="2" charset="0"/>
                      </a:endParaRPr>
                    </a:p>
                  </a:txBody>
                  <a:tcPr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0770338"/>
                  </a:ext>
                </a:extLst>
              </a:tr>
              <a:tr h="3613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900" kern="1200" dirty="0">
                          <a:solidFill>
                            <a:schemeClr val="dk1"/>
                          </a:solidFill>
                          <a:latin typeface="Overpass Light" panose="00000400000000000000" pitchFamily="2" charset="0"/>
                          <a:ea typeface="+mn-ea"/>
                          <a:cs typeface="+mn-cs"/>
                        </a:rPr>
                        <a:t>Identifier les dates importantes à retenir.</a:t>
                      </a:r>
                    </a:p>
                    <a:p>
                      <a:endParaRPr lang="fr-CA" sz="900" dirty="0">
                        <a:latin typeface="Overpass" panose="00000500000000000000" pitchFamily="2" charset="0"/>
                      </a:endParaRPr>
                    </a:p>
                  </a:txBody>
                  <a:tcPr>
                    <a:solidFill>
                      <a:srgbClr val="EFEFEF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900" dirty="0">
                          <a:latin typeface="Overpass Light" panose="00000400000000000000" pitchFamily="2" charset="0"/>
                        </a:rPr>
                        <a:t>Évaluer les mesures de succès en lien aux objectifs mentionnés ci-haut.</a:t>
                      </a:r>
                    </a:p>
                    <a:p>
                      <a:endParaRPr lang="fr-CA" sz="900" dirty="0">
                        <a:latin typeface="Overpass" panose="00000500000000000000" pitchFamily="2" charset="0"/>
                      </a:endParaRPr>
                    </a:p>
                  </a:txBody>
                  <a:tcPr>
                    <a:solidFill>
                      <a:srgbClr val="EFEF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 sz="900" dirty="0">
                        <a:latin typeface="Overpass" panose="00000500000000000000" pitchFamily="2" charset="0"/>
                      </a:endParaRPr>
                    </a:p>
                  </a:txBody>
                  <a:tcPr>
                    <a:solidFill>
                      <a:srgbClr val="EFEF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61951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78083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2">
            <a:extLst>
              <a:ext uri="{FF2B5EF4-FFF2-40B4-BE49-F238E27FC236}">
                <a16:creationId xmlns:a16="http://schemas.microsoft.com/office/drawing/2014/main" id="{BFBEA9A1-985F-5627-25EC-00FC02B6BD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4902889"/>
              </p:ext>
            </p:extLst>
          </p:nvPr>
        </p:nvGraphicFramePr>
        <p:xfrm>
          <a:off x="338398" y="195537"/>
          <a:ext cx="8533226" cy="4780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35770">
                  <a:extLst>
                    <a:ext uri="{9D8B030D-6E8A-4147-A177-3AD203B41FA5}">
                      <a16:colId xmlns:a16="http://schemas.microsoft.com/office/drawing/2014/main" val="3633096192"/>
                    </a:ext>
                  </a:extLst>
                </a:gridCol>
                <a:gridCol w="1584166">
                  <a:extLst>
                    <a:ext uri="{9D8B030D-6E8A-4147-A177-3AD203B41FA5}">
                      <a16:colId xmlns:a16="http://schemas.microsoft.com/office/drawing/2014/main" val="2407781305"/>
                    </a:ext>
                  </a:extLst>
                </a:gridCol>
                <a:gridCol w="1706645">
                  <a:extLst>
                    <a:ext uri="{9D8B030D-6E8A-4147-A177-3AD203B41FA5}">
                      <a16:colId xmlns:a16="http://schemas.microsoft.com/office/drawing/2014/main" val="3023255263"/>
                    </a:ext>
                  </a:extLst>
                </a:gridCol>
                <a:gridCol w="1706645">
                  <a:extLst>
                    <a:ext uri="{9D8B030D-6E8A-4147-A177-3AD203B41FA5}">
                      <a16:colId xmlns:a16="http://schemas.microsoft.com/office/drawing/2014/main" val="2973554407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r>
                        <a:rPr lang="fr-CA" sz="1600" b="0" dirty="0">
                          <a:latin typeface="Overpass" panose="00000500000000000000" pitchFamily="2" charset="0"/>
                        </a:rPr>
                        <a:t>Plan de communication – En bref</a:t>
                      </a:r>
                    </a:p>
                  </a:txBody>
                  <a:tcPr>
                    <a:solidFill>
                      <a:srgbClr val="E3051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A" dirty="0"/>
                    </a:p>
                  </a:txBody>
                  <a:tcPr>
                    <a:solidFill>
                      <a:srgbClr val="E3051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A" dirty="0"/>
                    </a:p>
                  </a:txBody>
                  <a:tcPr>
                    <a:solidFill>
                      <a:srgbClr val="E3051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A" dirty="0"/>
                    </a:p>
                  </a:txBody>
                  <a:tcPr>
                    <a:solidFill>
                      <a:srgbClr val="E3051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4975591"/>
                  </a:ext>
                </a:extLst>
              </a:tr>
              <a:tr h="251771">
                <a:tc gridSpan="2">
                  <a:txBody>
                    <a:bodyPr/>
                    <a:lstStyle/>
                    <a:p>
                      <a:r>
                        <a:rPr lang="fr-CA" sz="1100" b="1" dirty="0">
                          <a:latin typeface="Overpass" panose="00000500000000000000" pitchFamily="2" charset="0"/>
                        </a:rPr>
                        <a:t>Mise en contexte</a:t>
                      </a:r>
                    </a:p>
                  </a:txBody>
                  <a:tcPr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A" sz="1100" b="1" dirty="0">
                        <a:latin typeface="Overpass" panose="00000500000000000000" pitchFamily="2" charset="0"/>
                      </a:endParaRPr>
                    </a:p>
                  </a:txBody>
                  <a:tcPr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100" b="1" dirty="0">
                          <a:latin typeface="Overpass" panose="00000500000000000000" pitchFamily="2" charset="0"/>
                        </a:rPr>
                        <a:t>Enjeux</a:t>
                      </a:r>
                    </a:p>
                  </a:txBody>
                  <a:tcPr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A" sz="1100" b="1" dirty="0">
                        <a:latin typeface="Overpass" panose="00000500000000000000" pitchFamily="2" charset="0"/>
                      </a:endParaRPr>
                    </a:p>
                  </a:txBody>
                  <a:tcP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9255889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900" dirty="0">
                          <a:latin typeface="Overpass Light" panose="00000400000000000000" pitchFamily="2" charset="0"/>
                        </a:rPr>
                        <a:t>Décrire brièvement la mise en contexte pour ce projet.</a:t>
                      </a:r>
                    </a:p>
                  </a:txBody>
                  <a:tcPr>
                    <a:solidFill>
                      <a:srgbClr val="EFEFE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CA" sz="900" dirty="0">
                        <a:latin typeface="Overpass Light" panose="00000400000000000000" pitchFamily="2" charset="0"/>
                      </a:endParaRPr>
                    </a:p>
                  </a:txBody>
                  <a:tcPr>
                    <a:solidFill>
                      <a:srgbClr val="EFEFE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900" kern="1200" dirty="0">
                          <a:solidFill>
                            <a:schemeClr val="dk1"/>
                          </a:solidFill>
                          <a:latin typeface="Overpass Light" panose="00000400000000000000" pitchFamily="2" charset="0"/>
                          <a:ea typeface="+mn-ea"/>
                          <a:cs typeface="+mn-cs"/>
                        </a:rPr>
                        <a:t>Décrire les principaux enjeux pour ce projet.</a:t>
                      </a:r>
                    </a:p>
                  </a:txBody>
                  <a:tcPr>
                    <a:solidFill>
                      <a:srgbClr val="EFEFE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CA" sz="900" dirty="0">
                        <a:latin typeface="Overpass Light" panose="00000400000000000000" pitchFamily="2" charset="0"/>
                      </a:endParaRPr>
                    </a:p>
                  </a:txBody>
                  <a:tcPr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744296"/>
                  </a:ext>
                </a:extLst>
              </a:tr>
              <a:tr h="0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100" b="1" kern="1200" dirty="0">
                          <a:solidFill>
                            <a:schemeClr val="dk1"/>
                          </a:solidFill>
                          <a:latin typeface="Overpass" panose="00000500000000000000" pitchFamily="2" charset="0"/>
                          <a:ea typeface="+mn-ea"/>
                          <a:cs typeface="+mn-cs"/>
                        </a:rPr>
                        <a:t>Objectifs de communication</a:t>
                      </a:r>
                    </a:p>
                  </a:txBody>
                  <a:tcPr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CA" sz="1100" dirty="0">
                        <a:latin typeface="Overpass" panose="00000500000000000000" pitchFamily="2" charset="0"/>
                      </a:endParaRPr>
                    </a:p>
                  </a:txBody>
                  <a:tcPr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2132596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900" kern="1200" dirty="0">
                          <a:solidFill>
                            <a:schemeClr val="dk1"/>
                          </a:solidFill>
                          <a:latin typeface="Overpass Light" panose="00000400000000000000" pitchFamily="2" charset="0"/>
                          <a:ea typeface="+mn-ea"/>
                          <a:cs typeface="+mn-cs"/>
                        </a:rPr>
                        <a:t>Préciser les objectifs de communications.</a:t>
                      </a:r>
                    </a:p>
                  </a:txBody>
                  <a:tcPr>
                    <a:solidFill>
                      <a:srgbClr val="EFEF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CA" sz="900" kern="1200" dirty="0">
                        <a:solidFill>
                          <a:schemeClr val="dk1"/>
                        </a:solidFill>
                        <a:latin typeface="Overpass Light" panose="00000400000000000000" pitchFamily="2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EFEF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3317273"/>
                  </a:ext>
                </a:extLst>
              </a:tr>
              <a:tr h="239472">
                <a:tc>
                  <a:txBody>
                    <a:bodyPr/>
                    <a:lstStyle/>
                    <a:p>
                      <a:r>
                        <a:rPr lang="fr-CA" sz="1100" b="1" dirty="0">
                          <a:latin typeface="Overpass" panose="00000500000000000000" pitchFamily="2" charset="0"/>
                        </a:rPr>
                        <a:t>Stratégies</a:t>
                      </a:r>
                    </a:p>
                  </a:txBody>
                  <a:tcPr>
                    <a:solidFill>
                      <a:srgbClr val="D9D9D9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100" b="1" dirty="0">
                          <a:latin typeface="Overpass" panose="00000500000000000000" pitchFamily="2" charset="0"/>
                        </a:rPr>
                        <a:t>Cibles</a:t>
                      </a:r>
                    </a:p>
                  </a:txBody>
                  <a:tcPr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A" sz="1100" dirty="0">
                        <a:latin typeface="Overpass" panose="00000500000000000000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 sz="1100" dirty="0">
                        <a:latin typeface="Overpass" panose="000005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07128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900" dirty="0">
                          <a:latin typeface="Overpass Light" panose="00000400000000000000" pitchFamily="2" charset="0"/>
                        </a:rPr>
                        <a:t>Décrire les différentes stratégies retenues.</a:t>
                      </a:r>
                    </a:p>
                  </a:txBody>
                  <a:tcPr>
                    <a:solidFill>
                      <a:srgbClr val="EFEFEF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900" kern="1200" dirty="0">
                          <a:solidFill>
                            <a:schemeClr val="dk1"/>
                          </a:solidFill>
                          <a:latin typeface="Overpass Light" panose="00000400000000000000" pitchFamily="2" charset="0"/>
                          <a:ea typeface="+mn-ea"/>
                          <a:cs typeface="+mn-cs"/>
                        </a:rPr>
                        <a:t>Identifier les publics cibles à partir desquels découleront les stratégies et les canaux à privilégier.</a:t>
                      </a:r>
                      <a:endParaRPr lang="fr-CA" sz="900" dirty="0">
                        <a:latin typeface="Overpass Light" panose="00000400000000000000" pitchFamily="2" charset="0"/>
                      </a:endParaRPr>
                    </a:p>
                  </a:txBody>
                  <a:tcPr>
                    <a:solidFill>
                      <a:srgbClr val="EFEF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A" sz="1100" dirty="0">
                        <a:latin typeface="Overpass" panose="00000500000000000000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 sz="1100" dirty="0">
                        <a:latin typeface="Overpass" panose="000005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6839080"/>
                  </a:ext>
                </a:extLst>
              </a:tr>
              <a:tr h="243215">
                <a:tc>
                  <a:txBody>
                    <a:bodyPr/>
                    <a:lstStyle/>
                    <a:p>
                      <a:r>
                        <a:rPr lang="fr-CA" sz="1100" b="1" dirty="0">
                          <a:latin typeface="Overpass" panose="00000500000000000000" pitchFamily="2" charset="0"/>
                        </a:rPr>
                        <a:t>Axe de communication</a:t>
                      </a:r>
                    </a:p>
                  </a:txBody>
                  <a:tcPr>
                    <a:solidFill>
                      <a:srgbClr val="D9D9D9"/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fr-CA" sz="1100" b="1" dirty="0">
                          <a:latin typeface="Overpass" panose="00000500000000000000" pitchFamily="2" charset="0"/>
                        </a:rPr>
                        <a:t>Messages clés</a:t>
                      </a:r>
                    </a:p>
                  </a:txBody>
                  <a:tcPr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A" sz="1100" dirty="0">
                        <a:latin typeface="Overpass" panose="00000500000000000000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 sz="1100" dirty="0">
                        <a:latin typeface="Overpass" panose="000005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63089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900" kern="1200" dirty="0">
                          <a:solidFill>
                            <a:schemeClr val="dk1"/>
                          </a:solidFill>
                          <a:latin typeface="Overpass Light" panose="00000400000000000000" pitchFamily="2" charset="0"/>
                          <a:ea typeface="+mn-ea"/>
                          <a:cs typeface="+mn-cs"/>
                        </a:rPr>
                        <a:t>Identifier l’axe de communication.</a:t>
                      </a:r>
                    </a:p>
                  </a:txBody>
                  <a:tcPr>
                    <a:solidFill>
                      <a:srgbClr val="EFEFEF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900" dirty="0">
                          <a:latin typeface="Overpass Light" panose="00000400000000000000" pitchFamily="2" charset="0"/>
                        </a:rPr>
                        <a:t>Identifier les messages clés pour ce projet.</a:t>
                      </a:r>
                      <a:endParaRPr lang="fr-CA" sz="900" kern="1200" dirty="0">
                        <a:solidFill>
                          <a:schemeClr val="dk1"/>
                        </a:solidFill>
                        <a:latin typeface="Overpass Light" panose="00000400000000000000" pitchFamily="2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EFEF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A" sz="1100" dirty="0">
                        <a:latin typeface="Overpass" panose="00000500000000000000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 sz="1100" dirty="0">
                        <a:latin typeface="Overpass" panose="000005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5934669"/>
                  </a:ext>
                </a:extLst>
              </a:tr>
              <a:tr h="238937">
                <a:tc>
                  <a:txBody>
                    <a:bodyPr/>
                    <a:lstStyle/>
                    <a:p>
                      <a:r>
                        <a:rPr lang="fr-CA" sz="1100" b="1" dirty="0">
                          <a:latin typeface="Overpass" panose="00000500000000000000" pitchFamily="2" charset="0"/>
                        </a:rPr>
                        <a:t>Moyens de communication</a:t>
                      </a:r>
                    </a:p>
                  </a:txBody>
                  <a:tcPr>
                    <a:solidFill>
                      <a:srgbClr val="D9D9D9"/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fr-CA" sz="1100" b="1" dirty="0">
                          <a:latin typeface="Overpass" panose="00000500000000000000" pitchFamily="2" charset="0"/>
                        </a:rPr>
                        <a:t>Canaux de communication</a:t>
                      </a:r>
                    </a:p>
                  </a:txBody>
                  <a:tcPr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A" sz="1100" dirty="0">
                        <a:latin typeface="Overpass" panose="00000500000000000000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 sz="1100" dirty="0">
                        <a:latin typeface="Overpass" panose="000005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46443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900" kern="1200" dirty="0">
                          <a:solidFill>
                            <a:schemeClr val="dk1"/>
                          </a:solidFill>
                          <a:latin typeface="Overpass Light" panose="00000400000000000000" pitchFamily="2" charset="0"/>
                          <a:ea typeface="+mn-ea"/>
                          <a:cs typeface="+mn-cs"/>
                        </a:rPr>
                        <a:t>Identifier les moyens de communication qui seront utilisés.</a:t>
                      </a:r>
                      <a:endParaRPr lang="fr-CA" sz="900" dirty="0">
                        <a:latin typeface="Overpass Light" panose="00000400000000000000" pitchFamily="2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CA" sz="900" dirty="0">
                        <a:latin typeface="Overpass Light" panose="00000400000000000000" pitchFamily="2" charset="0"/>
                      </a:endParaRPr>
                    </a:p>
                  </a:txBody>
                  <a:tcPr>
                    <a:solidFill>
                      <a:srgbClr val="EFEFEF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900" dirty="0">
                          <a:latin typeface="Overpass Light" panose="00000400000000000000" pitchFamily="2" charset="0"/>
                        </a:rPr>
                        <a:t>Faire la liste des canaux de communication (ex. : réseaux sociaux et Web, médias du campus, etc.).</a:t>
                      </a:r>
                    </a:p>
                  </a:txBody>
                  <a:tcPr>
                    <a:solidFill>
                      <a:srgbClr val="EFEF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A" sz="1100" dirty="0">
                        <a:latin typeface="Overpass" panose="00000500000000000000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 sz="1100" dirty="0">
                        <a:latin typeface="Overpass" panose="000005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6678043"/>
                  </a:ext>
                </a:extLst>
              </a:tr>
              <a:tr h="234659">
                <a:tc gridSpan="4">
                  <a:txBody>
                    <a:bodyPr/>
                    <a:lstStyle/>
                    <a:p>
                      <a:r>
                        <a:rPr lang="fr-CA" sz="1100" b="1" dirty="0">
                          <a:latin typeface="Overpass" panose="00000500000000000000" pitchFamily="2" charset="0"/>
                        </a:rPr>
                        <a:t>Échéancier</a:t>
                      </a:r>
                    </a:p>
                  </a:txBody>
                  <a:tcPr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A" sz="1100" dirty="0">
                        <a:latin typeface="Overpass" panose="00000500000000000000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 sz="1100" dirty="0">
                        <a:latin typeface="Overpass" panose="00000500000000000000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 sz="1100" b="1" dirty="0">
                        <a:latin typeface="Overpass" panose="00000500000000000000" pitchFamily="2" charset="0"/>
                      </a:endParaRPr>
                    </a:p>
                  </a:txBody>
                  <a:tcP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055372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900" kern="1200" dirty="0">
                          <a:solidFill>
                            <a:schemeClr val="dk1"/>
                          </a:solidFill>
                          <a:latin typeface="Overpass Light" panose="00000400000000000000" pitchFamily="2" charset="0"/>
                          <a:ea typeface="+mn-ea"/>
                          <a:cs typeface="+mn-cs"/>
                        </a:rPr>
                        <a:t>Identifier les dates importantes à retenir.</a:t>
                      </a:r>
                      <a:endParaRPr lang="fr-CA" sz="900" dirty="0">
                        <a:latin typeface="Overpass Light" panose="00000400000000000000" pitchFamily="2" charset="0"/>
                      </a:endParaRPr>
                    </a:p>
                  </a:txBody>
                  <a:tcPr>
                    <a:solidFill>
                      <a:srgbClr val="EFEF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A" sz="1100" dirty="0">
                        <a:latin typeface="Overpass" panose="00000500000000000000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 sz="1100" dirty="0">
                        <a:latin typeface="Overpass" panose="00000500000000000000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fr-CA" sz="1100" dirty="0">
                        <a:solidFill>
                          <a:srgbClr val="E30513"/>
                        </a:solidFill>
                        <a:latin typeface="Overpass" panose="00000500000000000000" pitchFamily="2" charset="0"/>
                      </a:endParaRPr>
                    </a:p>
                  </a:txBody>
                  <a:tcPr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8346919"/>
                  </a:ext>
                </a:extLst>
              </a:tr>
              <a:tr h="186265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100" b="1" kern="1200" dirty="0">
                          <a:solidFill>
                            <a:schemeClr val="dk1"/>
                          </a:solidFill>
                          <a:latin typeface="Overpass" panose="00000500000000000000" pitchFamily="2" charset="0"/>
                          <a:ea typeface="+mn-ea"/>
                          <a:cs typeface="+mn-cs"/>
                        </a:rPr>
                        <a:t>Mesures de succès</a:t>
                      </a:r>
                    </a:p>
                  </a:txBody>
                  <a:tcPr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100" b="1" dirty="0">
                          <a:latin typeface="Overpass" panose="00000500000000000000" pitchFamily="2" charset="0"/>
                        </a:rPr>
                        <a:t>Budget</a:t>
                      </a:r>
                    </a:p>
                  </a:txBody>
                  <a:tcP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9589866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900" dirty="0">
                          <a:latin typeface="Overpass Light" panose="00000400000000000000" pitchFamily="2" charset="0"/>
                        </a:rPr>
                        <a:t>Évaluer les mesures de succès en lien aux objectifs mentionnés ci-haut.</a:t>
                      </a:r>
                    </a:p>
                  </a:txBody>
                  <a:tcPr>
                    <a:solidFill>
                      <a:srgbClr val="EFEF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100" dirty="0">
                          <a:solidFill>
                            <a:srgbClr val="E30513"/>
                          </a:solidFill>
                          <a:latin typeface="Overpass" panose="00000500000000000000" pitchFamily="2" charset="0"/>
                        </a:rPr>
                        <a:t>Montant$</a:t>
                      </a:r>
                    </a:p>
                  </a:txBody>
                  <a:tcPr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18189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35754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2">
            <a:extLst>
              <a:ext uri="{FF2B5EF4-FFF2-40B4-BE49-F238E27FC236}">
                <a16:creationId xmlns:a16="http://schemas.microsoft.com/office/drawing/2014/main" id="{21BEF197-2761-52F2-3D09-BD057B5C80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745339"/>
              </p:ext>
            </p:extLst>
          </p:nvPr>
        </p:nvGraphicFramePr>
        <p:xfrm>
          <a:off x="338399" y="195537"/>
          <a:ext cx="8428610" cy="48198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71444">
                  <a:extLst>
                    <a:ext uri="{9D8B030D-6E8A-4147-A177-3AD203B41FA5}">
                      <a16:colId xmlns:a16="http://schemas.microsoft.com/office/drawing/2014/main" val="3633096192"/>
                    </a:ext>
                  </a:extLst>
                </a:gridCol>
                <a:gridCol w="3371444">
                  <a:extLst>
                    <a:ext uri="{9D8B030D-6E8A-4147-A177-3AD203B41FA5}">
                      <a16:colId xmlns:a16="http://schemas.microsoft.com/office/drawing/2014/main" val="2407781305"/>
                    </a:ext>
                  </a:extLst>
                </a:gridCol>
                <a:gridCol w="1685722">
                  <a:extLst>
                    <a:ext uri="{9D8B030D-6E8A-4147-A177-3AD203B41FA5}">
                      <a16:colId xmlns:a16="http://schemas.microsoft.com/office/drawing/2014/main" val="2973554407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r>
                        <a:rPr lang="fr-CA" sz="1600" b="0" dirty="0">
                          <a:latin typeface="Overpass" panose="00000500000000000000" pitchFamily="2" charset="0"/>
                        </a:rPr>
                        <a:t>Plan de communication – En bref</a:t>
                      </a:r>
                    </a:p>
                  </a:txBody>
                  <a:tcPr>
                    <a:solidFill>
                      <a:srgbClr val="E3051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A" dirty="0"/>
                    </a:p>
                  </a:txBody>
                  <a:tcPr>
                    <a:solidFill>
                      <a:srgbClr val="E3051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A" dirty="0"/>
                    </a:p>
                  </a:txBody>
                  <a:tcPr>
                    <a:solidFill>
                      <a:srgbClr val="E3051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4975591"/>
                  </a:ext>
                </a:extLst>
              </a:tr>
              <a:tr h="251771">
                <a:tc gridSpan="3">
                  <a:txBody>
                    <a:bodyPr/>
                    <a:lstStyle/>
                    <a:p>
                      <a:r>
                        <a:rPr lang="fr-CA" sz="1100" b="1" dirty="0">
                          <a:latin typeface="Overpass" panose="00000500000000000000" pitchFamily="2" charset="0"/>
                        </a:rPr>
                        <a:t>Mise en contexte</a:t>
                      </a:r>
                    </a:p>
                  </a:txBody>
                  <a:tcPr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A" dirty="0"/>
                    </a:p>
                  </a:txBody>
                  <a:tcPr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A" dirty="0"/>
                    </a:p>
                  </a:txBody>
                  <a:tcP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9255889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900" dirty="0">
                          <a:latin typeface="Overpass Light" panose="00000400000000000000" pitchFamily="2" charset="0"/>
                        </a:rPr>
                        <a:t>Décrire brièvement la mise en contexte pour ce projet.</a:t>
                      </a:r>
                    </a:p>
                  </a:txBody>
                  <a:tcPr>
                    <a:solidFill>
                      <a:srgbClr val="EFEFE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CA" sz="900" kern="1200" dirty="0">
                        <a:solidFill>
                          <a:schemeClr val="dk1"/>
                        </a:solidFill>
                        <a:latin typeface="Overpass Light" panose="00000400000000000000" pitchFamily="2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EFEF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A" dirty="0"/>
                    </a:p>
                  </a:txBody>
                  <a:tcPr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744296"/>
                  </a:ext>
                </a:extLst>
              </a:tr>
              <a:tr h="29865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100" b="1" dirty="0">
                          <a:latin typeface="Overpass" panose="00000500000000000000" pitchFamily="2" charset="0"/>
                        </a:rPr>
                        <a:t>Enjeux</a:t>
                      </a:r>
                    </a:p>
                  </a:txBody>
                  <a:tcPr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5978618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900" kern="1200" dirty="0">
                          <a:solidFill>
                            <a:schemeClr val="dk1"/>
                          </a:solidFill>
                          <a:latin typeface="Overpass Light" panose="00000400000000000000" pitchFamily="2" charset="0"/>
                          <a:ea typeface="+mn-ea"/>
                          <a:cs typeface="+mn-cs"/>
                        </a:rPr>
                        <a:t>Décrire les principaux enjeux pour ce projet.</a:t>
                      </a:r>
                    </a:p>
                  </a:txBody>
                  <a:tcPr>
                    <a:solidFill>
                      <a:srgbClr val="EFEF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3042812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100" b="1" kern="1200" dirty="0">
                          <a:solidFill>
                            <a:schemeClr val="dk1"/>
                          </a:solidFill>
                          <a:latin typeface="Overpass" panose="00000500000000000000" pitchFamily="2" charset="0"/>
                          <a:ea typeface="+mn-ea"/>
                          <a:cs typeface="+mn-cs"/>
                        </a:rPr>
                        <a:t>Objectifs de communication</a:t>
                      </a:r>
                    </a:p>
                  </a:txBody>
                  <a:tcPr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2132596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900" kern="1200" dirty="0">
                          <a:solidFill>
                            <a:schemeClr val="dk1"/>
                          </a:solidFill>
                          <a:latin typeface="Overpass Light" panose="00000400000000000000" pitchFamily="2" charset="0"/>
                          <a:ea typeface="+mn-ea"/>
                          <a:cs typeface="+mn-cs"/>
                        </a:rPr>
                        <a:t>Préciser les objectifs de communications.</a:t>
                      </a:r>
                    </a:p>
                  </a:txBody>
                  <a:tcPr>
                    <a:solidFill>
                      <a:srgbClr val="EFEF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3317273"/>
                  </a:ext>
                </a:extLst>
              </a:tr>
              <a:tr h="239472">
                <a:tc>
                  <a:txBody>
                    <a:bodyPr/>
                    <a:lstStyle/>
                    <a:p>
                      <a:r>
                        <a:rPr lang="fr-CA" sz="1100" b="1" dirty="0">
                          <a:latin typeface="Overpass" panose="00000500000000000000" pitchFamily="2" charset="0"/>
                        </a:rPr>
                        <a:t>Stratégies</a:t>
                      </a:r>
                    </a:p>
                  </a:txBody>
                  <a:tcPr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fr-CA" sz="1100" b="1" dirty="0">
                          <a:latin typeface="Overpass" panose="00000500000000000000" pitchFamily="2" charset="0"/>
                        </a:rPr>
                        <a:t>Cibles</a:t>
                      </a:r>
                    </a:p>
                  </a:txBody>
                  <a:tcPr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A" sz="1100" dirty="0">
                        <a:latin typeface="Overpass" panose="000005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07128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900" kern="1200" dirty="0">
                          <a:solidFill>
                            <a:schemeClr val="dk1"/>
                          </a:solidFill>
                          <a:latin typeface="Overpass Light" panose="00000400000000000000" pitchFamily="2" charset="0"/>
                          <a:ea typeface="+mn-ea"/>
                          <a:cs typeface="+mn-cs"/>
                        </a:rPr>
                        <a:t>Décrire les différentes stratégies retenues.</a:t>
                      </a:r>
                    </a:p>
                  </a:txBody>
                  <a:tcPr>
                    <a:solidFill>
                      <a:srgbClr val="EFEFE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900" dirty="0">
                          <a:latin typeface="Overpass Light" panose="00000400000000000000" pitchFamily="2" charset="0"/>
                        </a:rPr>
                        <a:t>Identifier les publics cibles à partir desquels découleront les stratégies et les canaux à privilégier.</a:t>
                      </a:r>
                    </a:p>
                  </a:txBody>
                  <a:tcPr>
                    <a:solidFill>
                      <a:srgbClr val="EFEF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A" sz="1100" dirty="0">
                        <a:latin typeface="Overpass" panose="000005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6839080"/>
                  </a:ext>
                </a:extLst>
              </a:tr>
              <a:tr h="243215">
                <a:tc>
                  <a:txBody>
                    <a:bodyPr/>
                    <a:lstStyle/>
                    <a:p>
                      <a:r>
                        <a:rPr lang="fr-CA" sz="1100" b="1" dirty="0">
                          <a:latin typeface="Overpass" panose="00000500000000000000" pitchFamily="2" charset="0"/>
                        </a:rPr>
                        <a:t>Axe de communication</a:t>
                      </a:r>
                    </a:p>
                  </a:txBody>
                  <a:tcPr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fr-CA" sz="1100" b="1" dirty="0">
                          <a:latin typeface="Overpass" panose="00000500000000000000" pitchFamily="2" charset="0"/>
                        </a:rPr>
                        <a:t>Messages clés</a:t>
                      </a:r>
                    </a:p>
                  </a:txBody>
                  <a:tcPr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A" sz="1100" dirty="0">
                        <a:latin typeface="Overpass" panose="000005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63089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900" kern="1200" dirty="0">
                          <a:solidFill>
                            <a:schemeClr val="dk1"/>
                          </a:solidFill>
                          <a:latin typeface="Overpass Light" panose="00000400000000000000" pitchFamily="2" charset="0"/>
                          <a:ea typeface="+mn-ea"/>
                          <a:cs typeface="+mn-cs"/>
                        </a:rPr>
                        <a:t>Identifier l’axe de communication.</a:t>
                      </a:r>
                    </a:p>
                  </a:txBody>
                  <a:tcPr>
                    <a:solidFill>
                      <a:srgbClr val="EFEFE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900" kern="1200" dirty="0">
                          <a:solidFill>
                            <a:schemeClr val="dk1"/>
                          </a:solidFill>
                          <a:latin typeface="Overpass Light" panose="00000400000000000000" pitchFamily="2" charset="0"/>
                          <a:ea typeface="+mn-ea"/>
                          <a:cs typeface="+mn-cs"/>
                        </a:rPr>
                        <a:t>Identifier les moyens de communication qui seront utilisés.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900" dirty="0">
                          <a:latin typeface="Overpass Light" panose="00000400000000000000" pitchFamily="2" charset="0"/>
                        </a:rPr>
                        <a:t>Identifier les messages clés pour ce projet.</a:t>
                      </a:r>
                      <a:endParaRPr lang="fr-CA" sz="900" kern="1200" dirty="0">
                        <a:solidFill>
                          <a:schemeClr val="dk1"/>
                        </a:solidFill>
                        <a:latin typeface="Overpass Light" panose="00000400000000000000" pitchFamily="2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EFEF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A" sz="1100" dirty="0">
                        <a:latin typeface="Overpass" panose="000005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5934669"/>
                  </a:ext>
                </a:extLst>
              </a:tr>
              <a:tr h="238937">
                <a:tc>
                  <a:txBody>
                    <a:bodyPr/>
                    <a:lstStyle/>
                    <a:p>
                      <a:r>
                        <a:rPr lang="fr-CA" sz="1100" b="1" dirty="0">
                          <a:latin typeface="Overpass" panose="00000500000000000000" pitchFamily="2" charset="0"/>
                        </a:rPr>
                        <a:t>Moyens de communication</a:t>
                      </a:r>
                    </a:p>
                  </a:txBody>
                  <a:tcPr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fr-CA" sz="1100" b="1" dirty="0">
                          <a:latin typeface="Overpass" panose="00000500000000000000" pitchFamily="2" charset="0"/>
                        </a:rPr>
                        <a:t>Canaux de communication</a:t>
                      </a:r>
                    </a:p>
                  </a:txBody>
                  <a:tcPr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A" sz="1100" dirty="0">
                        <a:latin typeface="Overpass" panose="000005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46443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900" dirty="0">
                          <a:latin typeface="Overpass Light" panose="00000400000000000000" pitchFamily="2" charset="0"/>
                        </a:rPr>
                        <a:t>Identifier les moyens de communication qui seront utilisés.</a:t>
                      </a:r>
                    </a:p>
                  </a:txBody>
                  <a:tcPr>
                    <a:solidFill>
                      <a:srgbClr val="EFEFE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900" dirty="0">
                          <a:latin typeface="Overpass Light" panose="00000400000000000000" pitchFamily="2" charset="0"/>
                        </a:rPr>
                        <a:t>Faire la liste des canaux de communication (ex. : réseaux sociaux et Web, médias du campus, etc.).</a:t>
                      </a:r>
                      <a:endParaRPr lang="fr-CA" sz="900" kern="1200" dirty="0">
                        <a:solidFill>
                          <a:schemeClr val="dk1"/>
                        </a:solidFill>
                        <a:latin typeface="Overpass Light" panose="00000400000000000000" pitchFamily="2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EFEF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A" sz="1100" dirty="0">
                        <a:latin typeface="Overpass" panose="000005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6678043"/>
                  </a:ext>
                </a:extLst>
              </a:tr>
              <a:tr h="234659">
                <a:tc>
                  <a:txBody>
                    <a:bodyPr/>
                    <a:lstStyle/>
                    <a:p>
                      <a:r>
                        <a:rPr lang="fr-CA" sz="1100" b="1" dirty="0">
                          <a:latin typeface="Overpass" panose="00000500000000000000" pitchFamily="2" charset="0"/>
                        </a:rPr>
                        <a:t>Échéancier</a:t>
                      </a:r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A" sz="1100" b="1" dirty="0">
                          <a:latin typeface="Overpass" panose="00000500000000000000" pitchFamily="2" charset="0"/>
                        </a:rPr>
                        <a:t>Mesures de succès</a:t>
                      </a:r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A" sz="1100" b="1" dirty="0">
                          <a:latin typeface="Overpass" panose="00000500000000000000" pitchFamily="2" charset="0"/>
                        </a:rPr>
                        <a:t>Budget</a:t>
                      </a:r>
                    </a:p>
                  </a:txBody>
                  <a:tcP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0553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900" kern="1200" dirty="0">
                          <a:solidFill>
                            <a:schemeClr val="dk1"/>
                          </a:solidFill>
                          <a:latin typeface="Overpass Light" panose="00000400000000000000" pitchFamily="2" charset="0"/>
                          <a:ea typeface="+mn-ea"/>
                          <a:cs typeface="+mn-cs"/>
                        </a:rPr>
                        <a:t>Identifier les dates importantes à retenir.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CA" sz="900" dirty="0">
                        <a:latin typeface="Overpass Light" panose="00000400000000000000" pitchFamily="2" charset="0"/>
                      </a:endParaRPr>
                    </a:p>
                  </a:txBody>
                  <a:tcPr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900" dirty="0">
                          <a:latin typeface="Overpass Light" panose="00000400000000000000" pitchFamily="2" charset="0"/>
                        </a:rPr>
                        <a:t>Évaluer les mesures de succès en lien aux objectifs mentionnés ci-haut.</a:t>
                      </a:r>
                    </a:p>
                  </a:txBody>
                  <a:tcPr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CA" sz="1100" dirty="0">
                          <a:solidFill>
                            <a:srgbClr val="E30513"/>
                          </a:solidFill>
                          <a:latin typeface="Overpass" panose="00000500000000000000" pitchFamily="2" charset="0"/>
                        </a:rPr>
                        <a:t>Montant$</a:t>
                      </a:r>
                    </a:p>
                  </a:txBody>
                  <a:tcPr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83469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84408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03E4D13-9AD6-6D49-8048-AB377320523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38003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E1198B2-A346-FB4A-9511-A2E3EF7AC14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71494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B0E586-FA84-E245-968D-490B51C56D5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39361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709CB6F-F10C-5244-B6CD-7336055DBBF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87180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72BE9F0-D88E-3026-4EB4-E388B3E12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C1D01DD-B79C-C4F0-6CEF-F4FF898241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9390545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C0CFB91-9CE8-E248-8CCC-CF1C3E5BEE9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ED1C2A2-7CC7-5E46-92AD-6F565E5A91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F6EC8B0-9212-844E-A56A-E4BAB32AFA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468D73D-A345-8F41-9D60-497D70C1443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70243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CF95B41-25C7-9244-6F50-F995AA267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E6E4FC2-E072-C672-7654-D7DE53590E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616526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7CDFC9B-2315-6B3E-A679-06723C1B4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0A65C0F-43A8-AE94-93C8-27184D1D96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57675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E088A33-ABED-C0E4-5E19-0511B90F9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3DBDC77-843D-8EFA-9345-E233F4E9FE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274301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340D379-BCD4-2596-4A0B-F179F868A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BD1AEFC-24DD-A19C-088E-14942B354E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17C878E-609A-1B8F-5FF1-30113AFE7F4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A474B02-2B60-D943-4DFF-BDD5F3501E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D5363849-0B83-3AAC-904D-8E3817D21B38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1525459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8A71BE1-80DD-18C7-2BC5-8490250EB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CC05768-328F-177F-B2ED-00866A7A6E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113410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5FB92DA-0B19-39B1-475A-BC8601944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73837AE-F689-A098-15C0-C6C0BDC59F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955064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4F041C-72A3-CA96-933D-990A9D6A9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000" y="273600"/>
            <a:ext cx="7477956" cy="374290"/>
          </a:xfrm>
        </p:spPr>
        <p:txBody>
          <a:bodyPr/>
          <a:lstStyle/>
          <a:p>
            <a:r>
              <a:rPr lang="fr-CA" dirty="0"/>
              <a:t>Moyens de communication</a:t>
            </a:r>
          </a:p>
        </p:txBody>
      </p:sp>
      <p:graphicFrame>
        <p:nvGraphicFramePr>
          <p:cNvPr id="4" name="Tableau 4">
            <a:extLst>
              <a:ext uri="{FF2B5EF4-FFF2-40B4-BE49-F238E27FC236}">
                <a16:creationId xmlns:a16="http://schemas.microsoft.com/office/drawing/2014/main" id="{58CD95ED-22DE-AC4F-AEAA-9DD9B68DEB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0912029"/>
              </p:ext>
            </p:extLst>
          </p:nvPr>
        </p:nvGraphicFramePr>
        <p:xfrm>
          <a:off x="629999" y="892800"/>
          <a:ext cx="8112950" cy="294928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622590">
                  <a:extLst>
                    <a:ext uri="{9D8B030D-6E8A-4147-A177-3AD203B41FA5}">
                      <a16:colId xmlns:a16="http://schemas.microsoft.com/office/drawing/2014/main" val="320128204"/>
                    </a:ext>
                  </a:extLst>
                </a:gridCol>
                <a:gridCol w="1622590">
                  <a:extLst>
                    <a:ext uri="{9D8B030D-6E8A-4147-A177-3AD203B41FA5}">
                      <a16:colId xmlns:a16="http://schemas.microsoft.com/office/drawing/2014/main" val="2128223000"/>
                    </a:ext>
                  </a:extLst>
                </a:gridCol>
                <a:gridCol w="1622590">
                  <a:extLst>
                    <a:ext uri="{9D8B030D-6E8A-4147-A177-3AD203B41FA5}">
                      <a16:colId xmlns:a16="http://schemas.microsoft.com/office/drawing/2014/main" val="2417625292"/>
                    </a:ext>
                  </a:extLst>
                </a:gridCol>
                <a:gridCol w="1622590">
                  <a:extLst>
                    <a:ext uri="{9D8B030D-6E8A-4147-A177-3AD203B41FA5}">
                      <a16:colId xmlns:a16="http://schemas.microsoft.com/office/drawing/2014/main" val="1486511420"/>
                    </a:ext>
                  </a:extLst>
                </a:gridCol>
                <a:gridCol w="1622590">
                  <a:extLst>
                    <a:ext uri="{9D8B030D-6E8A-4147-A177-3AD203B41FA5}">
                      <a16:colId xmlns:a16="http://schemas.microsoft.com/office/drawing/2014/main" val="2116598876"/>
                    </a:ext>
                  </a:extLst>
                </a:gridCol>
              </a:tblGrid>
              <a:tr h="421326">
                <a:tc>
                  <a:txBody>
                    <a:bodyPr/>
                    <a:lstStyle/>
                    <a:p>
                      <a:r>
                        <a:rPr lang="fr-CA" sz="900" b="1" dirty="0">
                          <a:latin typeface="Overpass Light" panose="00000400000000000000" pitchFamily="2" charset="0"/>
                        </a:rPr>
                        <a:t>Moyens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900" b="1" dirty="0">
                          <a:latin typeface="Overpass Light" panose="00000400000000000000" pitchFamily="2" charset="0"/>
                        </a:rPr>
                        <a:t>Actions/Messages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900" b="1" dirty="0">
                          <a:latin typeface="Overpass Light" panose="00000400000000000000" pitchFamily="2" charset="0"/>
                        </a:rPr>
                        <a:t>Responsable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900" b="1" dirty="0">
                          <a:latin typeface="Overpass Light" panose="00000400000000000000" pitchFamily="2" charset="0"/>
                        </a:rPr>
                        <a:t>Public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900" b="1" dirty="0">
                          <a:latin typeface="Overpass Light" panose="00000400000000000000" pitchFamily="2" charset="0"/>
                        </a:rPr>
                        <a:t>État/Suivi/Commentaires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4576208"/>
                  </a:ext>
                </a:extLst>
              </a:tr>
              <a:tr h="421326">
                <a:tc>
                  <a:txBody>
                    <a:bodyPr/>
                    <a:lstStyle/>
                    <a:p>
                      <a:endParaRPr lang="fr-CA" sz="1200" dirty="0">
                        <a:latin typeface="Overpass Light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 sz="1200">
                        <a:latin typeface="Overpass Light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 sz="1200">
                        <a:latin typeface="Overpass Light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 sz="1200">
                        <a:latin typeface="Overpass Light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 sz="1200" dirty="0">
                        <a:latin typeface="Overpass Light" panose="000004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6479880"/>
                  </a:ext>
                </a:extLst>
              </a:tr>
              <a:tr h="421326">
                <a:tc>
                  <a:txBody>
                    <a:bodyPr/>
                    <a:lstStyle/>
                    <a:p>
                      <a:endParaRPr lang="fr-CA" sz="1200">
                        <a:latin typeface="Overpass Light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 sz="1200">
                        <a:latin typeface="Overpass Light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 sz="1200">
                        <a:latin typeface="Overpass Light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 sz="1200">
                        <a:latin typeface="Overpass Light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 sz="1200" dirty="0">
                        <a:latin typeface="Overpass Light" panose="000004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4747354"/>
                  </a:ext>
                </a:extLst>
              </a:tr>
              <a:tr h="421326">
                <a:tc>
                  <a:txBody>
                    <a:bodyPr/>
                    <a:lstStyle/>
                    <a:p>
                      <a:endParaRPr lang="fr-CA" sz="1200">
                        <a:latin typeface="Overpass Light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 sz="1200">
                        <a:latin typeface="Overpass Light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 sz="1200">
                        <a:latin typeface="Overpass Light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 sz="1200">
                        <a:latin typeface="Overpass Light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 sz="1200" dirty="0">
                        <a:latin typeface="Overpass Light" panose="000004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4217877"/>
                  </a:ext>
                </a:extLst>
              </a:tr>
              <a:tr h="421326">
                <a:tc>
                  <a:txBody>
                    <a:bodyPr/>
                    <a:lstStyle/>
                    <a:p>
                      <a:endParaRPr lang="fr-CA" sz="1200">
                        <a:latin typeface="Overpass Light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 sz="1200">
                        <a:latin typeface="Overpass Light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 sz="1200">
                        <a:latin typeface="Overpass Light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 sz="1200">
                        <a:latin typeface="Overpass Light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 sz="1200" dirty="0">
                        <a:latin typeface="Overpass Light" panose="000004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747766"/>
                  </a:ext>
                </a:extLst>
              </a:tr>
              <a:tr h="421326">
                <a:tc>
                  <a:txBody>
                    <a:bodyPr/>
                    <a:lstStyle/>
                    <a:p>
                      <a:endParaRPr lang="fr-CA" sz="1200">
                        <a:latin typeface="Overpass Light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 sz="1200">
                        <a:latin typeface="Overpass Light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 sz="1200">
                        <a:latin typeface="Overpass Light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 sz="1200">
                        <a:latin typeface="Overpass Light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 sz="1200" dirty="0">
                        <a:latin typeface="Overpass Light" panose="000004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441037"/>
                  </a:ext>
                </a:extLst>
              </a:tr>
              <a:tr h="421326">
                <a:tc>
                  <a:txBody>
                    <a:bodyPr/>
                    <a:lstStyle/>
                    <a:p>
                      <a:endParaRPr lang="fr-CA" sz="1200">
                        <a:latin typeface="Overpass Light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 sz="1200">
                        <a:latin typeface="Overpass Light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 sz="1200">
                        <a:latin typeface="Overpass Light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 sz="1200">
                        <a:latin typeface="Overpass Light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 sz="1200" dirty="0">
                        <a:latin typeface="Overpass Light" panose="000004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9216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32428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21A61B9-58A3-3D96-C3FC-BDB0A8DF3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3F40D94-18C9-A21D-378B-B80039862B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559758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C902A1B-8F71-4ABE-FFBF-F35C170C6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7A37A3F-D20F-21B2-2521-F68C24000C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939502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ABD4B85-F024-1486-DFC7-9EFC595A0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A1EEB64-20D5-0AB7-E758-D4F94FE25B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380102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EBE3BB7-AEB0-3949-8FDC-2356ADD2036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C481BF5-CABF-6D45-A142-107414F3CA6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06382D3-F3EF-E84D-B888-D6E417FB539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42D62DA1-213C-5840-9136-ED389F211D9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50263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58C298D-F06B-B5ED-771E-41894BDE4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E80E2F2-F57C-E880-8B1F-30D02BB9EB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F6015D1-AFDE-BE53-636A-8ED246A3E72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9D3BD4B-35E5-3A02-2D35-637CC9CA10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A3E83685-1C78-63C1-C701-EACF64F403E0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20555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1F3793A1-DB04-274C-B7B6-5F006FDBDC2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CF3053A-527F-4348-A6B6-A29A0EBAEA6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862B3576-B529-9B47-BB15-80BC4C561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graphicFrame>
        <p:nvGraphicFramePr>
          <p:cNvPr id="5" name="Graphique 4">
            <a:extLst>
              <a:ext uri="{FF2B5EF4-FFF2-40B4-BE49-F238E27FC236}">
                <a16:creationId xmlns:a16="http://schemas.microsoft.com/office/drawing/2014/main" id="{0B46C5CA-0837-EE4C-9788-8156DCEEA73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48782463"/>
              </p:ext>
            </p:extLst>
          </p:nvPr>
        </p:nvGraphicFramePr>
        <p:xfrm>
          <a:off x="0" y="359833"/>
          <a:ext cx="5828029" cy="41495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535878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62F7FD4D-B9A9-B740-96CB-8D0754910AD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D4F9DCD-713E-0243-A2E1-5FB697C8060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A2A5BBC5-4E6E-AB4E-A17A-E2C95D1C3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graphicFrame>
        <p:nvGraphicFramePr>
          <p:cNvPr id="5" name="Graphique 4">
            <a:extLst>
              <a:ext uri="{FF2B5EF4-FFF2-40B4-BE49-F238E27FC236}">
                <a16:creationId xmlns:a16="http://schemas.microsoft.com/office/drawing/2014/main" id="{232156F2-262C-904A-89BE-0DC5DA2548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84272817"/>
              </p:ext>
            </p:extLst>
          </p:nvPr>
        </p:nvGraphicFramePr>
        <p:xfrm>
          <a:off x="229257" y="630000"/>
          <a:ext cx="5744209" cy="38294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265027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FFBE307-E7EE-614E-871C-572C91068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F0AD3794-E8FC-6C46-B801-D15D7B805F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3007664"/>
              </p:ext>
            </p:extLst>
          </p:nvPr>
        </p:nvGraphicFramePr>
        <p:xfrm>
          <a:off x="1041576" y="1544514"/>
          <a:ext cx="7114730" cy="227227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016390">
                  <a:extLst>
                    <a:ext uri="{9D8B030D-6E8A-4147-A177-3AD203B41FA5}">
                      <a16:colId xmlns:a16="http://schemas.microsoft.com/office/drawing/2014/main" val="159626076"/>
                    </a:ext>
                  </a:extLst>
                </a:gridCol>
                <a:gridCol w="1016390">
                  <a:extLst>
                    <a:ext uri="{9D8B030D-6E8A-4147-A177-3AD203B41FA5}">
                      <a16:colId xmlns:a16="http://schemas.microsoft.com/office/drawing/2014/main" val="4242841158"/>
                    </a:ext>
                  </a:extLst>
                </a:gridCol>
                <a:gridCol w="1016390">
                  <a:extLst>
                    <a:ext uri="{9D8B030D-6E8A-4147-A177-3AD203B41FA5}">
                      <a16:colId xmlns:a16="http://schemas.microsoft.com/office/drawing/2014/main" val="1886977507"/>
                    </a:ext>
                  </a:extLst>
                </a:gridCol>
                <a:gridCol w="1016390">
                  <a:extLst>
                    <a:ext uri="{9D8B030D-6E8A-4147-A177-3AD203B41FA5}">
                      <a16:colId xmlns:a16="http://schemas.microsoft.com/office/drawing/2014/main" val="762661725"/>
                    </a:ext>
                  </a:extLst>
                </a:gridCol>
                <a:gridCol w="1016390">
                  <a:extLst>
                    <a:ext uri="{9D8B030D-6E8A-4147-A177-3AD203B41FA5}">
                      <a16:colId xmlns:a16="http://schemas.microsoft.com/office/drawing/2014/main" val="1496336118"/>
                    </a:ext>
                  </a:extLst>
                </a:gridCol>
                <a:gridCol w="1016390">
                  <a:extLst>
                    <a:ext uri="{9D8B030D-6E8A-4147-A177-3AD203B41FA5}">
                      <a16:colId xmlns:a16="http://schemas.microsoft.com/office/drawing/2014/main" val="990699766"/>
                    </a:ext>
                  </a:extLst>
                </a:gridCol>
                <a:gridCol w="1016390">
                  <a:extLst>
                    <a:ext uri="{9D8B030D-6E8A-4147-A177-3AD203B41FA5}">
                      <a16:colId xmlns:a16="http://schemas.microsoft.com/office/drawing/2014/main" val="1831555985"/>
                    </a:ext>
                  </a:extLst>
                </a:gridCol>
              </a:tblGrid>
              <a:tr h="324610">
                <a:tc>
                  <a:txBody>
                    <a:bodyPr/>
                    <a:lstStyle/>
                    <a:p>
                      <a:pPr algn="ctr"/>
                      <a:r>
                        <a:rPr lang="fr-FR" sz="1000" b="1" i="0" dirty="0">
                          <a:latin typeface="Overpass SemiBold" pitchFamily="2" charset="77"/>
                        </a:rPr>
                        <a:t>Colonne 1</a:t>
                      </a:r>
                    </a:p>
                  </a:txBody>
                  <a:tcPr marL="80040" marR="80040" marT="40021" marB="40021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i="0" dirty="0">
                          <a:latin typeface="Overpass SemiBold" pitchFamily="2" charset="77"/>
                        </a:rPr>
                        <a:t>Colonne 2</a:t>
                      </a:r>
                    </a:p>
                  </a:txBody>
                  <a:tcPr marL="80040" marR="80040" marT="40021" marB="40021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i="0" dirty="0">
                          <a:latin typeface="Overpass SemiBold" pitchFamily="2" charset="77"/>
                        </a:rPr>
                        <a:t>Colonne 3</a:t>
                      </a:r>
                    </a:p>
                  </a:txBody>
                  <a:tcPr marL="80040" marR="80040" marT="40021" marB="40021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i="0" dirty="0">
                          <a:latin typeface="Overpass SemiBold" pitchFamily="2" charset="77"/>
                        </a:rPr>
                        <a:t>Colonne 4</a:t>
                      </a:r>
                    </a:p>
                  </a:txBody>
                  <a:tcPr marL="80040" marR="80040" marT="40021" marB="40021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i="0" dirty="0">
                          <a:latin typeface="Overpass SemiBold" pitchFamily="2" charset="77"/>
                        </a:rPr>
                        <a:t>Colonne 5</a:t>
                      </a:r>
                    </a:p>
                  </a:txBody>
                  <a:tcPr marL="80040" marR="80040" marT="40021" marB="40021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i="0" dirty="0">
                          <a:latin typeface="Overpass SemiBold" pitchFamily="2" charset="77"/>
                        </a:rPr>
                        <a:t>Colonne 6</a:t>
                      </a:r>
                    </a:p>
                  </a:txBody>
                  <a:tcPr marL="80040" marR="80040" marT="40021" marB="40021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i="0" dirty="0">
                          <a:latin typeface="Overpass SemiBold" pitchFamily="2" charset="77"/>
                        </a:rPr>
                        <a:t>Colonne 7</a:t>
                      </a:r>
                    </a:p>
                  </a:txBody>
                  <a:tcPr marL="80040" marR="80040" marT="40021" marB="40021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74575425"/>
                  </a:ext>
                </a:extLst>
              </a:tr>
              <a:tr h="324610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>
                          <a:latin typeface="Overpass" pitchFamily="2" charset="77"/>
                        </a:rPr>
                        <a:t>Donnée 1A</a:t>
                      </a:r>
                    </a:p>
                  </a:txBody>
                  <a:tcPr marL="80040" marR="80040" marT="40021" marB="40021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>
                          <a:latin typeface="Overpass" pitchFamily="2" charset="77"/>
                        </a:rPr>
                        <a:t>Donnée 2A</a:t>
                      </a:r>
                    </a:p>
                  </a:txBody>
                  <a:tcPr marL="80040" marR="80040" marT="40021" marB="40021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>
                          <a:latin typeface="Overpass" pitchFamily="2" charset="77"/>
                        </a:rPr>
                        <a:t>Donnée 3A</a:t>
                      </a:r>
                    </a:p>
                  </a:txBody>
                  <a:tcPr marL="80040" marR="80040" marT="40021" marB="40021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>
                          <a:latin typeface="Overpass" pitchFamily="2" charset="77"/>
                        </a:rPr>
                        <a:t>Donnée 4A</a:t>
                      </a:r>
                    </a:p>
                  </a:txBody>
                  <a:tcPr marL="80040" marR="80040" marT="40021" marB="40021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>
                          <a:latin typeface="Overpass" pitchFamily="2" charset="77"/>
                        </a:rPr>
                        <a:t>Donnée 5A</a:t>
                      </a:r>
                    </a:p>
                  </a:txBody>
                  <a:tcPr marL="80040" marR="80040" marT="40021" marB="40021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>
                          <a:latin typeface="Overpass" pitchFamily="2" charset="77"/>
                        </a:rPr>
                        <a:t>Donnée 6A</a:t>
                      </a:r>
                    </a:p>
                  </a:txBody>
                  <a:tcPr marL="80040" marR="80040" marT="40021" marB="40021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>
                          <a:latin typeface="Overpass" pitchFamily="2" charset="77"/>
                        </a:rPr>
                        <a:t>Donnée 7A</a:t>
                      </a:r>
                    </a:p>
                  </a:txBody>
                  <a:tcPr marL="80040" marR="80040" marT="40021" marB="40021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0596843"/>
                  </a:ext>
                </a:extLst>
              </a:tr>
              <a:tr h="32461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>
                          <a:latin typeface="Overpass" pitchFamily="2" charset="77"/>
                        </a:rPr>
                        <a:t>Donnée 1B</a:t>
                      </a:r>
                    </a:p>
                  </a:txBody>
                  <a:tcPr marL="80040" marR="80040" marT="40021" marB="40021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>
                          <a:latin typeface="Overpass" pitchFamily="2" charset="77"/>
                        </a:rPr>
                        <a:t>Donnée 2B</a:t>
                      </a:r>
                    </a:p>
                  </a:txBody>
                  <a:tcPr marL="80040" marR="80040" marT="40021" marB="40021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>
                          <a:latin typeface="Overpass" pitchFamily="2" charset="77"/>
                        </a:rPr>
                        <a:t>Donnée 3B</a:t>
                      </a:r>
                    </a:p>
                  </a:txBody>
                  <a:tcPr marL="80040" marR="80040" marT="40021" marB="40021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>
                          <a:latin typeface="Overpass" pitchFamily="2" charset="77"/>
                        </a:rPr>
                        <a:t>Donnée 4B</a:t>
                      </a:r>
                    </a:p>
                  </a:txBody>
                  <a:tcPr marL="80040" marR="80040" marT="40021" marB="40021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>
                          <a:latin typeface="Overpass" pitchFamily="2" charset="77"/>
                        </a:rPr>
                        <a:t>Donnée 5B</a:t>
                      </a:r>
                    </a:p>
                  </a:txBody>
                  <a:tcPr marL="80040" marR="80040" marT="40021" marB="40021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>
                          <a:latin typeface="Overpass" pitchFamily="2" charset="77"/>
                        </a:rPr>
                        <a:t>Donnée 6B</a:t>
                      </a:r>
                    </a:p>
                  </a:txBody>
                  <a:tcPr marL="80040" marR="80040" marT="40021" marB="40021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>
                          <a:latin typeface="Overpass" pitchFamily="2" charset="77"/>
                        </a:rPr>
                        <a:t>Donnée 7B</a:t>
                      </a:r>
                    </a:p>
                  </a:txBody>
                  <a:tcPr marL="80040" marR="80040" marT="40021" marB="40021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62110"/>
                  </a:ext>
                </a:extLst>
              </a:tr>
              <a:tr h="32461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>
                          <a:latin typeface="Overpass" pitchFamily="2" charset="77"/>
                        </a:rPr>
                        <a:t>Donnée 1C</a:t>
                      </a:r>
                    </a:p>
                  </a:txBody>
                  <a:tcPr marL="80040" marR="80040" marT="40021" marB="40021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>
                          <a:latin typeface="Overpass" pitchFamily="2" charset="77"/>
                        </a:rPr>
                        <a:t>Donnée 2C</a:t>
                      </a:r>
                    </a:p>
                  </a:txBody>
                  <a:tcPr marL="80040" marR="80040" marT="40021" marB="40021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>
                          <a:latin typeface="Overpass" pitchFamily="2" charset="77"/>
                        </a:rPr>
                        <a:t>Donnée 3C</a:t>
                      </a:r>
                    </a:p>
                  </a:txBody>
                  <a:tcPr marL="80040" marR="80040" marT="40021" marB="40021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>
                          <a:latin typeface="Overpass" pitchFamily="2" charset="77"/>
                        </a:rPr>
                        <a:t>Donnée 4C</a:t>
                      </a:r>
                    </a:p>
                  </a:txBody>
                  <a:tcPr marL="80040" marR="80040" marT="40021" marB="40021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>
                          <a:latin typeface="Overpass" pitchFamily="2" charset="77"/>
                        </a:rPr>
                        <a:t>Donnée 5C</a:t>
                      </a:r>
                    </a:p>
                  </a:txBody>
                  <a:tcPr marL="80040" marR="80040" marT="40021" marB="40021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>
                          <a:latin typeface="Overpass" pitchFamily="2" charset="77"/>
                        </a:rPr>
                        <a:t>Donnée 6C</a:t>
                      </a:r>
                    </a:p>
                  </a:txBody>
                  <a:tcPr marL="80040" marR="80040" marT="40021" marB="40021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>
                          <a:latin typeface="Overpass" pitchFamily="2" charset="77"/>
                        </a:rPr>
                        <a:t>Donnée 7C</a:t>
                      </a:r>
                    </a:p>
                  </a:txBody>
                  <a:tcPr marL="80040" marR="80040" marT="40021" marB="40021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0257844"/>
                  </a:ext>
                </a:extLst>
              </a:tr>
              <a:tr h="32461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>
                          <a:latin typeface="Overpass" pitchFamily="2" charset="77"/>
                        </a:rPr>
                        <a:t>Donnée 1D</a:t>
                      </a:r>
                    </a:p>
                  </a:txBody>
                  <a:tcPr marL="80040" marR="80040" marT="40021" marB="40021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>
                          <a:latin typeface="Overpass" pitchFamily="2" charset="77"/>
                        </a:rPr>
                        <a:t>Donnée 2D</a:t>
                      </a:r>
                    </a:p>
                  </a:txBody>
                  <a:tcPr marL="80040" marR="80040" marT="40021" marB="40021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>
                          <a:latin typeface="Overpass" pitchFamily="2" charset="77"/>
                        </a:rPr>
                        <a:t>Donnée 3D</a:t>
                      </a:r>
                    </a:p>
                  </a:txBody>
                  <a:tcPr marL="80040" marR="80040" marT="40021" marB="40021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>
                          <a:latin typeface="Overpass" pitchFamily="2" charset="77"/>
                        </a:rPr>
                        <a:t>Donnée 4D</a:t>
                      </a:r>
                    </a:p>
                  </a:txBody>
                  <a:tcPr marL="80040" marR="80040" marT="40021" marB="40021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>
                          <a:latin typeface="Overpass" pitchFamily="2" charset="77"/>
                        </a:rPr>
                        <a:t>Donnée 5D</a:t>
                      </a:r>
                    </a:p>
                  </a:txBody>
                  <a:tcPr marL="80040" marR="80040" marT="40021" marB="40021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>
                          <a:latin typeface="Overpass" pitchFamily="2" charset="77"/>
                        </a:rPr>
                        <a:t>Donnée 6D</a:t>
                      </a:r>
                    </a:p>
                  </a:txBody>
                  <a:tcPr marL="80040" marR="80040" marT="40021" marB="40021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>
                          <a:latin typeface="Overpass" pitchFamily="2" charset="77"/>
                        </a:rPr>
                        <a:t>Donnée 7D</a:t>
                      </a:r>
                    </a:p>
                  </a:txBody>
                  <a:tcPr marL="80040" marR="80040" marT="40021" marB="40021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579679"/>
                  </a:ext>
                </a:extLst>
              </a:tr>
              <a:tr h="32461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>
                          <a:latin typeface="Overpass" pitchFamily="2" charset="77"/>
                        </a:rPr>
                        <a:t>Donnée 1E</a:t>
                      </a:r>
                    </a:p>
                  </a:txBody>
                  <a:tcPr marL="80040" marR="80040" marT="40021" marB="40021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>
                          <a:latin typeface="Overpass" pitchFamily="2" charset="77"/>
                        </a:rPr>
                        <a:t>Donnée 2E</a:t>
                      </a:r>
                    </a:p>
                  </a:txBody>
                  <a:tcPr marL="80040" marR="80040" marT="40021" marB="40021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>
                          <a:latin typeface="Overpass" pitchFamily="2" charset="77"/>
                        </a:rPr>
                        <a:t>Donnée 3E</a:t>
                      </a:r>
                    </a:p>
                  </a:txBody>
                  <a:tcPr marL="80040" marR="80040" marT="40021" marB="40021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>
                          <a:latin typeface="Overpass" pitchFamily="2" charset="77"/>
                        </a:rPr>
                        <a:t>Donnée 4E</a:t>
                      </a:r>
                    </a:p>
                  </a:txBody>
                  <a:tcPr marL="80040" marR="80040" marT="40021" marB="40021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>
                          <a:latin typeface="Overpass" pitchFamily="2" charset="77"/>
                        </a:rPr>
                        <a:t>Donnée 5E</a:t>
                      </a:r>
                    </a:p>
                  </a:txBody>
                  <a:tcPr marL="80040" marR="80040" marT="40021" marB="40021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>
                          <a:latin typeface="Overpass" pitchFamily="2" charset="77"/>
                        </a:rPr>
                        <a:t>Donnée 6E</a:t>
                      </a:r>
                    </a:p>
                  </a:txBody>
                  <a:tcPr marL="80040" marR="80040" marT="40021" marB="40021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>
                          <a:latin typeface="Overpass" pitchFamily="2" charset="77"/>
                        </a:rPr>
                        <a:t>Donnée 7E</a:t>
                      </a:r>
                    </a:p>
                  </a:txBody>
                  <a:tcPr marL="80040" marR="80040" marT="40021" marB="40021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1020842"/>
                  </a:ext>
                </a:extLst>
              </a:tr>
              <a:tr h="32461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>
                          <a:latin typeface="Overpass" pitchFamily="2" charset="77"/>
                        </a:rPr>
                        <a:t>Donnée 1F</a:t>
                      </a:r>
                    </a:p>
                  </a:txBody>
                  <a:tcPr marL="80040" marR="80040" marT="40021" marB="40021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>
                          <a:latin typeface="Overpass" pitchFamily="2" charset="77"/>
                        </a:rPr>
                        <a:t>Donnée 2F</a:t>
                      </a:r>
                    </a:p>
                  </a:txBody>
                  <a:tcPr marL="80040" marR="80040" marT="40021" marB="40021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>
                          <a:latin typeface="Overpass" pitchFamily="2" charset="77"/>
                        </a:rPr>
                        <a:t>Donnée 3F</a:t>
                      </a:r>
                    </a:p>
                  </a:txBody>
                  <a:tcPr marL="80040" marR="80040" marT="40021" marB="40021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>
                          <a:latin typeface="Overpass" pitchFamily="2" charset="77"/>
                        </a:rPr>
                        <a:t>Donnée 4F</a:t>
                      </a:r>
                    </a:p>
                  </a:txBody>
                  <a:tcPr marL="80040" marR="80040" marT="40021" marB="40021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>
                          <a:latin typeface="Overpass" pitchFamily="2" charset="77"/>
                        </a:rPr>
                        <a:t>Donnée 5F</a:t>
                      </a:r>
                    </a:p>
                  </a:txBody>
                  <a:tcPr marL="80040" marR="80040" marT="40021" marB="40021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>
                          <a:latin typeface="Overpass" pitchFamily="2" charset="77"/>
                        </a:rPr>
                        <a:t>Donnée 6F</a:t>
                      </a:r>
                    </a:p>
                  </a:txBody>
                  <a:tcPr marL="80040" marR="80040" marT="40021" marB="40021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>
                          <a:latin typeface="Overpass" pitchFamily="2" charset="77"/>
                        </a:rPr>
                        <a:t>Donnée 7F</a:t>
                      </a:r>
                    </a:p>
                  </a:txBody>
                  <a:tcPr marL="80040" marR="80040" marT="40021" marB="40021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67202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19230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>
            <a:extLst>
              <a:ext uri="{FF2B5EF4-FFF2-40B4-BE49-F238E27FC236}">
                <a16:creationId xmlns:a16="http://schemas.microsoft.com/office/drawing/2014/main" id="{8FDD2DB6-93F7-934B-BC4B-3D4D09691ED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3AB2532-A257-514F-9FFE-023BBBBB6C3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0C661E4-CB5B-5840-AC7A-D2092AA007F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076814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>
            <a:extLst>
              <a:ext uri="{FF2B5EF4-FFF2-40B4-BE49-F238E27FC236}">
                <a16:creationId xmlns:a16="http://schemas.microsoft.com/office/drawing/2014/main" id="{9E35564A-87AB-F244-AD07-F755AA6FBC2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D72DA51-B66E-1E46-AF45-BE4BE7F667F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F63BD30-3667-6546-895A-95C20115AFD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39437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F13E0E9-DDE0-2442-8A95-FE8D828FE93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6204278-50F8-EF4D-8F48-D49E4007581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DF8D180-FE50-194F-AA5A-1778ADB9BA0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F22B101-1243-5A40-92FA-3D19DAF627D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10704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14D2954-8A8D-094F-948E-62EFE622EEB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EE0F697-1E63-944D-AA83-46F795BC5D8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6B4F99E-54FB-3A4E-9488-768695F9773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137CEE5-8D2B-5943-86B8-7534D0A3374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18659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B987FE8-F6CC-C94A-983E-75F0F2FCB49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E0CDDF5-CD78-A048-A905-996FB0C8133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41E15FB-18CA-6943-A3CF-D419F17967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DC1C310-F7A8-B844-B1B1-FCFB5105B8A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05944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ce réservé pour une image  7">
            <a:extLst>
              <a:ext uri="{FF2B5EF4-FFF2-40B4-BE49-F238E27FC236}">
                <a16:creationId xmlns:a16="http://schemas.microsoft.com/office/drawing/2014/main" id="{4878130D-8C59-5D41-939D-41B5F794F33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80CBE6F-C843-1942-9A9C-07D70A4A2ED3}"/>
              </a:ext>
            </a:extLst>
          </p:cNvPr>
          <p:cNvSpPr/>
          <p:nvPr/>
        </p:nvSpPr>
        <p:spPr>
          <a:xfrm>
            <a:off x="0" y="431319"/>
            <a:ext cx="4027251" cy="3356042"/>
          </a:xfrm>
          <a:prstGeom prst="rect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3E89AC7-1205-F140-8B56-06207790FA99}"/>
              </a:ext>
            </a:extLst>
          </p:cNvPr>
          <p:cNvSpPr txBox="1">
            <a:spLocks/>
          </p:cNvSpPr>
          <p:nvPr/>
        </p:nvSpPr>
        <p:spPr>
          <a:xfrm>
            <a:off x="481519" y="431319"/>
            <a:ext cx="3370634" cy="1439562"/>
          </a:xfrm>
          <a:prstGeom prst="rect">
            <a:avLst/>
          </a:prstGeom>
        </p:spPr>
        <p:txBody>
          <a:bodyPr lIns="0" tIns="0" rIns="0" bIns="0" anchor="b"/>
          <a:lstStyle>
            <a:lvl1pPr algn="l" defTabSz="9144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sz="3000" b="1" i="0" kern="1200" cap="all" baseline="0">
                <a:solidFill>
                  <a:schemeClr val="bg1"/>
                </a:solidFill>
                <a:latin typeface="Overpass" pitchFamily="2" charset="77"/>
                <a:ea typeface="+mj-ea"/>
                <a:cs typeface="+mj-cs"/>
              </a:defRPr>
            </a:lvl1pPr>
          </a:lstStyle>
          <a:p>
            <a:r>
              <a:rPr lang="fr-CA" dirty="0"/>
              <a:t>Modifier le style du titre</a:t>
            </a:r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33D88865-C68C-0F49-8CE1-0D153A59C14C}"/>
              </a:ext>
            </a:extLst>
          </p:cNvPr>
          <p:cNvSpPr txBox="1">
            <a:spLocks/>
          </p:cNvSpPr>
          <p:nvPr/>
        </p:nvSpPr>
        <p:spPr>
          <a:xfrm>
            <a:off x="481519" y="1913974"/>
            <a:ext cx="3370634" cy="708576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bg1"/>
                </a:solidFill>
                <a:latin typeface="Overpass" pitchFamily="2" charset="77"/>
                <a:ea typeface="+mn-ea"/>
                <a:cs typeface="+mn-cs"/>
              </a:defRPr>
            </a:lvl1pPr>
            <a:lvl2pPr marL="3429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dirty="0"/>
              <a:t>Sous-titre (optionnel)</a:t>
            </a:r>
            <a:endParaRPr lang="en-US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BA2E6CA5-78D1-0E41-8CAE-F70498037BCB}"/>
              </a:ext>
            </a:extLst>
          </p:cNvPr>
          <p:cNvSpPr txBox="1">
            <a:spLocks/>
          </p:cNvSpPr>
          <p:nvPr/>
        </p:nvSpPr>
        <p:spPr>
          <a:xfrm>
            <a:off x="481519" y="2620655"/>
            <a:ext cx="1938864" cy="956603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bg1"/>
                </a:solidFill>
                <a:latin typeface="Overpass" pitchFamily="2" charset="77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CA" sz="1200" baseline="0" dirty="0">
                <a:latin typeface="Overpass Light" pitchFamily="2" charset="77"/>
              </a:rPr>
              <a:t>Présenté par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CA" sz="1200" baseline="0" dirty="0">
                <a:latin typeface="Overpass Light" pitchFamily="2" charset="77"/>
              </a:rPr>
              <a:t>Prénom Nom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CA" sz="1200" baseline="0" dirty="0">
                <a:latin typeface="Overpass Light" pitchFamily="2" charset="77"/>
              </a:rPr>
              <a:t>Date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CA" sz="1200" baseline="0" dirty="0">
                <a:latin typeface="Overpass Light" pitchFamily="2" charset="77"/>
              </a:rPr>
              <a:t>Lieu</a:t>
            </a:r>
            <a:endParaRPr lang="en-US" sz="1200" baseline="0" dirty="0">
              <a:latin typeface="Overpass Light" pitchFamily="2" charset="77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B6158435-4CEC-344E-97A7-E47C04AF83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6339" y="2662608"/>
            <a:ext cx="1074956" cy="1074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4217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pour une image  1">
            <a:extLst>
              <a:ext uri="{FF2B5EF4-FFF2-40B4-BE49-F238E27FC236}">
                <a16:creationId xmlns:a16="http://schemas.microsoft.com/office/drawing/2014/main" id="{D1A472FA-516B-5B47-8CD0-25C95CDAB03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80CBE6F-C843-1942-9A9C-07D70A4A2ED3}"/>
              </a:ext>
            </a:extLst>
          </p:cNvPr>
          <p:cNvSpPr/>
          <p:nvPr/>
        </p:nvSpPr>
        <p:spPr>
          <a:xfrm>
            <a:off x="0" y="431319"/>
            <a:ext cx="4027251" cy="3356042"/>
          </a:xfrm>
          <a:prstGeom prst="rect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3E89AC7-1205-F140-8B56-06207790FA99}"/>
              </a:ext>
            </a:extLst>
          </p:cNvPr>
          <p:cNvSpPr txBox="1">
            <a:spLocks/>
          </p:cNvSpPr>
          <p:nvPr/>
        </p:nvSpPr>
        <p:spPr>
          <a:xfrm>
            <a:off x="481519" y="431319"/>
            <a:ext cx="3370634" cy="1439562"/>
          </a:xfrm>
          <a:prstGeom prst="rect">
            <a:avLst/>
          </a:prstGeom>
        </p:spPr>
        <p:txBody>
          <a:bodyPr lIns="0" tIns="0" rIns="0" bIns="0" anchor="b"/>
          <a:lstStyle>
            <a:lvl1pPr algn="l" defTabSz="9144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sz="3000" b="1" i="0" kern="1200" cap="all" baseline="0">
                <a:solidFill>
                  <a:schemeClr val="bg1"/>
                </a:solidFill>
                <a:latin typeface="Overpass" pitchFamily="2" charset="77"/>
                <a:ea typeface="+mj-ea"/>
                <a:cs typeface="+mj-cs"/>
              </a:defRPr>
            </a:lvl1pPr>
          </a:lstStyle>
          <a:p>
            <a:r>
              <a:rPr lang="fr-CA" dirty="0"/>
              <a:t>Modifier le style du titre</a:t>
            </a:r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33D88865-C68C-0F49-8CE1-0D153A59C14C}"/>
              </a:ext>
            </a:extLst>
          </p:cNvPr>
          <p:cNvSpPr txBox="1">
            <a:spLocks/>
          </p:cNvSpPr>
          <p:nvPr/>
        </p:nvSpPr>
        <p:spPr>
          <a:xfrm>
            <a:off x="481519" y="1913974"/>
            <a:ext cx="3370634" cy="708576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bg1"/>
                </a:solidFill>
                <a:latin typeface="Overpass" pitchFamily="2" charset="77"/>
                <a:ea typeface="+mn-ea"/>
                <a:cs typeface="+mn-cs"/>
              </a:defRPr>
            </a:lvl1pPr>
            <a:lvl2pPr marL="3429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/>
              <a:t>Sous-titre (optionnel)</a:t>
            </a:r>
            <a:endParaRPr lang="en-US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BA2E6CA5-78D1-0E41-8CAE-F70498037BCB}"/>
              </a:ext>
            </a:extLst>
          </p:cNvPr>
          <p:cNvSpPr txBox="1">
            <a:spLocks/>
          </p:cNvSpPr>
          <p:nvPr/>
        </p:nvSpPr>
        <p:spPr>
          <a:xfrm>
            <a:off x="481519" y="2828041"/>
            <a:ext cx="3370634" cy="852914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bg1"/>
                </a:solidFill>
                <a:latin typeface="Overpass" pitchFamily="2" charset="77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CA" sz="1200" baseline="0" dirty="0">
                <a:latin typeface="Overpass Light" pitchFamily="2" charset="77"/>
              </a:rPr>
              <a:t>Présenté par</a:t>
            </a:r>
            <a:r>
              <a:rPr lang="fr-CA" sz="1200" dirty="0">
                <a:latin typeface="Overpass Light" pitchFamily="2" charset="77"/>
              </a:rPr>
              <a:t> </a:t>
            </a:r>
            <a:r>
              <a:rPr lang="fr-CA" sz="1200" baseline="0" dirty="0">
                <a:latin typeface="Overpass Light" pitchFamily="2" charset="77"/>
              </a:rPr>
              <a:t>Prénom Nom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CA" sz="1200" baseline="0" dirty="0">
                <a:latin typeface="Overpass Light" pitchFamily="2" charset="77"/>
              </a:rPr>
              <a:t>Date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CA" sz="1200" baseline="0" dirty="0">
                <a:latin typeface="Overpass Light" pitchFamily="2" charset="77"/>
              </a:rPr>
              <a:t>Lieu</a:t>
            </a:r>
            <a:endParaRPr lang="en-US" sz="1200" baseline="0" dirty="0">
              <a:latin typeface="Overpass 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0258499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36646B4-C4F5-1A49-BA97-8A8BC124113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A5ACFCD-C1FD-4D49-89F8-947B91675B0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7637228"/>
      </p:ext>
    </p:extLst>
  </p:cSld>
  <p:clrMapOvr>
    <a:masterClrMapping/>
  </p:clrMapOvr>
</p:sld>
</file>

<file path=ppt/theme/theme1.xml><?xml version="1.0" encoding="utf-8"?>
<a:theme xmlns:a="http://schemas.openxmlformats.org/drawingml/2006/main" name="Ouverture">
  <a:themeElements>
    <a:clrScheme name="Couleurs institutionnelles ULaval 1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E30513"/>
      </a:accent1>
      <a:accent2>
        <a:srgbClr val="FFC103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Bureau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lan communication - En bref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able des matières">
  <a:themeElements>
    <a:clrScheme name="Couleurs institutionnelles ULaval 1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E30513"/>
      </a:accent1>
      <a:accent2>
        <a:srgbClr val="FFC103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Bureau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Intercalaires">
  <a:themeElements>
    <a:clrScheme name="Couleurs institutionnelles ULaval 1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E30513"/>
      </a:accent1>
      <a:accent2>
        <a:srgbClr val="FFC103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Bureau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Graphiques et tableaux">
  <a:themeElements>
    <a:clrScheme name="Couleurs institutionnelles ULaval 1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E30513"/>
      </a:accent1>
      <a:accent2>
        <a:srgbClr val="FFC103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Bureau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Clôture">
  <a:themeElements>
    <a:clrScheme name="Couleurs institutionnelles ULaval 1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E30513"/>
      </a:accent1>
      <a:accent2>
        <a:srgbClr val="FFC103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Bureau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Plan comm / Contenus - Détail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B628E88A1E31246A3D8889867A90D22" ma:contentTypeVersion="9" ma:contentTypeDescription="Crée un document." ma:contentTypeScope="" ma:versionID="bf27d985da6695c5f88b7f3df2755440">
  <xsd:schema xmlns:xsd="http://www.w3.org/2001/XMLSchema" xmlns:xs="http://www.w3.org/2001/XMLSchema" xmlns:p="http://schemas.microsoft.com/office/2006/metadata/properties" xmlns:ns2="8dbf89f4-5e20-4867-8748-5b3235d34e96" xmlns:ns3="1fb37fd7-a602-4652-b81a-757ceddfdcd1" targetNamespace="http://schemas.microsoft.com/office/2006/metadata/properties" ma:root="true" ma:fieldsID="5e901c9b801bc835049a3e8bb43fcc84" ns2:_="" ns3:_="">
    <xsd:import namespace="8dbf89f4-5e20-4867-8748-5b3235d34e96"/>
    <xsd:import namespace="1fb37fd7-a602-4652-b81a-757ceddfdcd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bf89f4-5e20-4867-8748-5b3235d34e9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b37fd7-a602-4652-b81a-757ceddfdcd1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FDE3F72-F591-4EE6-8AD7-7FE15D965EB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dbf89f4-5e20-4867-8748-5b3235d34e96"/>
    <ds:schemaRef ds:uri="1fb37fd7-a602-4652-b81a-757ceddfdcd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810F585-D536-47AC-8690-18887C5CCC2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3F987D9-7A08-40A3-91F2-F7881A00EA47}">
  <ds:schemaRefs>
    <ds:schemaRef ds:uri="http://schemas.microsoft.com/office/2006/documentManagement/types"/>
    <ds:schemaRef ds:uri="http://schemas.microsoft.com/office/2006/metadata/properties"/>
    <ds:schemaRef ds:uri="8dbf89f4-5e20-4867-8748-5b3235d34e96"/>
    <ds:schemaRef ds:uri="1fb37fd7-a602-4652-b81a-757ceddfdcd1"/>
    <ds:schemaRef ds:uri="http://purl.org/dc/dcmitype/"/>
    <ds:schemaRef ds:uri="http://purl.org/dc/terms/"/>
    <ds:schemaRef ds:uri="http://purl.org/dc/elements/1.1/"/>
    <ds:schemaRef ds:uri="http://www.w3.org/XML/1998/namespace"/>
    <ds:schemaRef ds:uri="http://schemas.microsoft.com/office/infopath/2007/PartnerControl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4849</TotalTime>
  <Words>1066</Words>
  <Application>Microsoft Office PowerPoint</Application>
  <PresentationFormat>Affichage à l'écran (16:9)</PresentationFormat>
  <Paragraphs>195</Paragraphs>
  <Slides>35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7</vt:i4>
      </vt:variant>
      <vt:variant>
        <vt:lpstr>Titres des diapositives</vt:lpstr>
      </vt:variant>
      <vt:variant>
        <vt:i4>35</vt:i4>
      </vt:variant>
    </vt:vector>
  </HeadingPairs>
  <TitlesOfParts>
    <vt:vector size="47" baseType="lpstr">
      <vt:lpstr>Overpass</vt:lpstr>
      <vt:lpstr>Calibri</vt:lpstr>
      <vt:lpstr>Overpass Light</vt:lpstr>
      <vt:lpstr>Overpass SemiBold</vt:lpstr>
      <vt:lpstr>Arial</vt:lpstr>
      <vt:lpstr>Ouverture</vt:lpstr>
      <vt:lpstr>Plan communication - En bref</vt:lpstr>
      <vt:lpstr>Table des matières</vt:lpstr>
      <vt:lpstr>Intercalaires</vt:lpstr>
      <vt:lpstr>Graphiques et tableaux</vt:lpstr>
      <vt:lpstr>Clôture</vt:lpstr>
      <vt:lpstr>Plan comm / Contenus - Détails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Moyens de communication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Microsoft Office User</dc:creator>
  <cp:lastModifiedBy>Isabelle Langlois</cp:lastModifiedBy>
  <cp:revision>229</cp:revision>
  <cp:lastPrinted>2022-06-02T15:17:43Z</cp:lastPrinted>
  <dcterms:created xsi:type="dcterms:W3CDTF">2020-03-26T00:52:12Z</dcterms:created>
  <dcterms:modified xsi:type="dcterms:W3CDTF">2022-10-26T13:20:26Z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0x010100EB628E88A1E31246A3D8889867A90D22</vt:lpwstr>
  </property>
</Properties>
</file>